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sldIdLst>
    <p:sldId id="355" r:id="rId2"/>
    <p:sldId id="568" r:id="rId3"/>
    <p:sldId id="735" r:id="rId4"/>
    <p:sldId id="599" r:id="rId5"/>
    <p:sldId id="854" r:id="rId6"/>
    <p:sldId id="574" r:id="rId7"/>
    <p:sldId id="853" r:id="rId8"/>
    <p:sldId id="855" r:id="rId9"/>
    <p:sldId id="1120" r:id="rId10"/>
    <p:sldId id="1121" r:id="rId11"/>
    <p:sldId id="857" r:id="rId12"/>
    <p:sldId id="859" r:id="rId13"/>
    <p:sldId id="862" r:id="rId14"/>
    <p:sldId id="861" r:id="rId15"/>
    <p:sldId id="863" r:id="rId16"/>
    <p:sldId id="864" r:id="rId17"/>
    <p:sldId id="867" r:id="rId18"/>
    <p:sldId id="505" r:id="rId19"/>
    <p:sldId id="866" r:id="rId20"/>
    <p:sldId id="873" r:id="rId21"/>
    <p:sldId id="603" r:id="rId22"/>
    <p:sldId id="893" r:id="rId23"/>
    <p:sldId id="878" r:id="rId24"/>
    <p:sldId id="877" r:id="rId25"/>
    <p:sldId id="901" r:id="rId26"/>
    <p:sldId id="874" r:id="rId27"/>
    <p:sldId id="880" r:id="rId28"/>
    <p:sldId id="876" r:id="rId29"/>
    <p:sldId id="872" r:id="rId30"/>
    <p:sldId id="868" r:id="rId31"/>
    <p:sldId id="601" r:id="rId32"/>
    <p:sldId id="480" r:id="rId33"/>
    <p:sldId id="481" r:id="rId34"/>
    <p:sldId id="485" r:id="rId35"/>
    <p:sldId id="499" r:id="rId36"/>
    <p:sldId id="589" r:id="rId37"/>
    <p:sldId id="616" r:id="rId38"/>
    <p:sldId id="850" r:id="rId39"/>
    <p:sldId id="852" r:id="rId40"/>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izem SÖKMENSÜER" initials="GS" lastIdx="0" clrIdx="0">
    <p:extLst>
      <p:ext uri="{19B8F6BF-5375-455C-9EA6-DF929625EA0E}">
        <p15:presenceInfo xmlns:p15="http://schemas.microsoft.com/office/powerpoint/2012/main" userId="Gizem SÖKMENSÜ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97" autoAdjust="0"/>
    <p:restoredTop sz="49138" autoAdjust="0"/>
  </p:normalViewPr>
  <p:slideViewPr>
    <p:cSldViewPr snapToGrid="0" snapToObjects="1">
      <p:cViewPr varScale="1">
        <p:scale>
          <a:sx n="39" d="100"/>
          <a:sy n="39" d="100"/>
        </p:scale>
        <p:origin x="2539" y="58"/>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tr-TR" sz="2600" b="1" dirty="0" smtClean="0"/>
            <a:t>Özellikle elektronik delillerin paylaşılması aşamasında uzun süren karşılıklı adli yardım süreçlerinin yarattığı başlıca zorluk nedir? </a:t>
          </a:r>
          <a:r>
            <a:rPr lang="en-US" sz="2600" b="1" dirty="0" smtClean="0"/>
            <a:t> </a:t>
          </a:r>
          <a:endParaRPr lang="en-US" sz="2600" b="1" dirty="0"/>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a) </a:t>
          </a:r>
          <a:r>
            <a:rPr lang="tr-TR" b="1" dirty="0" smtClean="0">
              <a:solidFill>
                <a:schemeClr val="tx1"/>
              </a:solidFill>
            </a:rPr>
            <a:t>Duruşmalardaki gecikmeler</a:t>
          </a:r>
          <a:endParaRPr lang="en-US" b="1"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b="1" dirty="0">
              <a:solidFill>
                <a:schemeClr val="tx1"/>
              </a:solidFill>
            </a:rPr>
            <a:t>b) </a:t>
          </a:r>
          <a:r>
            <a:rPr lang="tr-TR" b="1" dirty="0" smtClean="0">
              <a:solidFill>
                <a:schemeClr val="tx1"/>
              </a:solidFill>
            </a:rPr>
            <a:t>Elektronik delil uçucudur</a:t>
          </a:r>
          <a:endParaRPr lang="en-US" b="1" dirty="0">
            <a:solidFill>
              <a:schemeClr val="tx1"/>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b="1" dirty="0">
              <a:solidFill>
                <a:schemeClr val="tx1"/>
              </a:solidFill>
            </a:rPr>
            <a:t>c) </a:t>
          </a:r>
          <a:r>
            <a:rPr lang="tr-TR" b="1" dirty="0" smtClean="0">
              <a:solidFill>
                <a:schemeClr val="tx1"/>
              </a:solidFill>
            </a:rPr>
            <a:t>Ayrıntılı evrak işleri</a:t>
          </a:r>
          <a:endParaRPr lang="en-US" b="1" dirty="0">
            <a:solidFill>
              <a:schemeClr val="tx1"/>
            </a:solidFill>
          </a:endParaRPr>
        </a:p>
      </dgm:t>
    </dgm:pt>
    <dgm:pt modelId="{6643C99F-6929-4115-B10C-449964C298DB}" type="parTrans" cxnId="{5441ACF7-001D-47E8-BE90-D77A819FBE03}">
      <dgm:prSet/>
      <dgm:spPr/>
      <dgm:t>
        <a:bodyPr/>
        <a:lstStyle/>
        <a:p>
          <a:endParaRPr lang="x-none"/>
        </a:p>
      </dgm:t>
    </dgm:pt>
    <dgm:pt modelId="{9EB8D1B3-16DB-4A75-A7E2-3B79ADD997CE}" type="sibTrans" cxnId="{5441ACF7-001D-47E8-BE90-D77A819FBE03}">
      <dgm:prSet/>
      <dgm:spPr/>
      <dgm:t>
        <a:bodyPr/>
        <a:lstStyle/>
        <a:p>
          <a:endParaRPr lang="x-none"/>
        </a:p>
      </dgm:t>
    </dgm:pt>
    <dgm:pt modelId="{9EFF4F62-79ED-4EA0-85C1-51F88755C8EE}">
      <dgm:prSet phldrT="[Text]"/>
      <dgm:spPr/>
      <dgm:t>
        <a:bodyPr/>
        <a:lstStyle/>
        <a:p>
          <a:r>
            <a:rPr lang="en-US" b="1" dirty="0">
              <a:solidFill>
                <a:schemeClr val="tx1"/>
              </a:solidFill>
            </a:rPr>
            <a:t>d) </a:t>
          </a:r>
          <a:r>
            <a:rPr lang="tr-TR" b="1" dirty="0" smtClean="0">
              <a:solidFill>
                <a:schemeClr val="tx1"/>
              </a:solidFill>
            </a:rPr>
            <a:t>Elektronik delil korunamaz </a:t>
          </a:r>
          <a:r>
            <a:rPr lang="en-US" b="1" dirty="0" smtClean="0">
              <a:solidFill>
                <a:schemeClr val="tx1"/>
              </a:solidFill>
            </a:rPr>
            <a:t> </a:t>
          </a:r>
          <a:endParaRPr lang="en-US" b="1" dirty="0">
            <a:solidFill>
              <a:schemeClr val="tx1"/>
            </a:solidFill>
          </a:endParaRPr>
        </a:p>
      </dgm:t>
    </dgm:pt>
    <dgm:pt modelId="{8EAFCDE7-4869-4D95-9359-6DA608AB28F0}" type="parTrans" cxnId="{40F08CBE-C0FF-49E9-A14D-59F0F70F60CC}">
      <dgm:prSet/>
      <dgm:spPr/>
      <dgm:t>
        <a:bodyPr/>
        <a:lstStyle/>
        <a:p>
          <a:endParaRPr lang="x-none"/>
        </a:p>
      </dgm:t>
    </dgm:pt>
    <dgm:pt modelId="{D3274077-7919-4B64-B4D8-786A32E9EF73}" type="sibTrans" cxnId="{40F08CBE-C0FF-49E9-A14D-59F0F70F60CC}">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4813" custScaleY="100196" custLinFactNeighborX="-1407"/>
      <dgm:spPr/>
      <dgm:t>
        <a:bodyPr/>
        <a:lstStyle/>
        <a:p>
          <a:endParaRPr lang="tr-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t>
        <a:bodyPr/>
        <a:lstStyle/>
        <a:p>
          <a:endParaRPr lang="tr-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t>
        <a:bodyPr/>
        <a:lstStyle/>
        <a:p>
          <a:endParaRPr lang="tr-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t>
        <a:bodyPr/>
        <a:lstStyle/>
        <a:p>
          <a:endParaRPr lang="tr-TR"/>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t>
        <a:bodyPr/>
        <a:lstStyle/>
        <a:p>
          <a:endParaRPr lang="tr-TR"/>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1659B53A-B0D8-4FDB-81D9-7CC7CA347ADA}" type="presOf" srcId="{9EFF4F62-79ED-4EA0-85C1-51F88755C8EE}" destId="{0DEDE790-6650-4E13-B812-9DA3ABBAEB7C}"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DAC53F3-3AC5-2A4F-8860-05DE12816360}" type="presOf" srcId="{7029F5E8-D056-AE49-BD66-3C193010DDE8}" destId="{5D9EDF3F-7B20-8E47-A431-F9F24450F874}"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5D951241-AB7E-4F09-8C62-6D80C3079C3A}" type="presOf" srcId="{D907F82D-4934-4260-A319-D0C1005DB73A}" destId="{576A2C98-791A-4E50-8CB8-1914215BEA2D}"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5441ACF7-001D-47E8-BE90-D77A819FBE03}" srcId="{8E61202A-36DD-0240-811A-270D9611A395}" destId="{D907F82D-4934-4260-A319-D0C1005DB73A}" srcOrd="2" destOrd="0" parTransId="{6643C99F-6929-4115-B10C-449964C298DB}" sibTransId="{9EB8D1B3-16DB-4A75-A7E2-3B79ADD997CE}"/>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tr-TR" sz="2600" b="1" dirty="0" smtClean="0"/>
            <a:t>Özellikle elektronik delillerin paylaşılması aşamasında uzun süren karşılıklı adli yardım süreçlerinin yarattığı başlıca zorluk nedir?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a) </a:t>
          </a:r>
          <a:r>
            <a:rPr lang="tr-TR" b="1" dirty="0" smtClean="0">
              <a:solidFill>
                <a:schemeClr val="tx1"/>
              </a:solidFill>
            </a:rPr>
            <a:t>Duruşmalardaki gecikmeler</a:t>
          </a:r>
          <a:r>
            <a:rPr lang="en-US" b="1" dirty="0" smtClean="0">
              <a:solidFill>
                <a:schemeClr val="tx1"/>
              </a:solidFill>
            </a:rPr>
            <a:t> </a:t>
          </a:r>
          <a:endParaRPr lang="en-US" b="1" dirty="0">
            <a:solidFill>
              <a:schemeClr val="tx1"/>
            </a:solidFill>
          </a:endParaRP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b="1" dirty="0">
              <a:solidFill>
                <a:srgbClr val="FF0000"/>
              </a:solidFill>
            </a:rPr>
            <a:t>b) </a:t>
          </a:r>
          <a:r>
            <a:rPr lang="tr-TR" b="1" dirty="0" smtClean="0">
              <a:solidFill>
                <a:srgbClr val="FF0000"/>
              </a:solidFill>
            </a:rPr>
            <a:t>Elektronik delil uçucudur</a:t>
          </a:r>
          <a:endParaRPr lang="en-US" b="1" dirty="0">
            <a:solidFill>
              <a:srgbClr val="FF0000"/>
            </a:solidFill>
          </a:endParaRP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b="1" dirty="0">
              <a:solidFill>
                <a:schemeClr val="tx1"/>
              </a:solidFill>
            </a:rPr>
            <a:t>c) </a:t>
          </a:r>
          <a:r>
            <a:rPr lang="tr-TR" b="1" dirty="0" smtClean="0">
              <a:solidFill>
                <a:schemeClr val="tx1"/>
              </a:solidFill>
            </a:rPr>
            <a:t>Detaylı evrak işleri</a:t>
          </a:r>
          <a:endParaRPr lang="en-US" b="1" dirty="0">
            <a:solidFill>
              <a:schemeClr val="tx1"/>
            </a:solidFill>
          </a:endParaRPr>
        </a:p>
      </dgm:t>
    </dgm:pt>
    <dgm:pt modelId="{6643C99F-6929-4115-B10C-449964C298DB}" type="parTrans" cxnId="{5441ACF7-001D-47E8-BE90-D77A819FBE03}">
      <dgm:prSet/>
      <dgm:spPr/>
      <dgm:t>
        <a:bodyPr/>
        <a:lstStyle/>
        <a:p>
          <a:endParaRPr lang="x-none"/>
        </a:p>
      </dgm:t>
    </dgm:pt>
    <dgm:pt modelId="{9EB8D1B3-16DB-4A75-A7E2-3B79ADD997CE}" type="sibTrans" cxnId="{5441ACF7-001D-47E8-BE90-D77A819FBE03}">
      <dgm:prSet/>
      <dgm:spPr/>
      <dgm:t>
        <a:bodyPr/>
        <a:lstStyle/>
        <a:p>
          <a:endParaRPr lang="x-none"/>
        </a:p>
      </dgm:t>
    </dgm:pt>
    <dgm:pt modelId="{9EFF4F62-79ED-4EA0-85C1-51F88755C8EE}">
      <dgm:prSet phldrT="[Text]"/>
      <dgm:spPr/>
      <dgm:t>
        <a:bodyPr/>
        <a:lstStyle/>
        <a:p>
          <a:r>
            <a:rPr lang="en-US" b="1" dirty="0">
              <a:solidFill>
                <a:schemeClr val="tx1"/>
              </a:solidFill>
            </a:rPr>
            <a:t>d) </a:t>
          </a:r>
          <a:r>
            <a:rPr lang="tr-TR" b="1" dirty="0" smtClean="0">
              <a:solidFill>
                <a:schemeClr val="tx1"/>
              </a:solidFill>
            </a:rPr>
            <a:t>Elektronik delil korunamaz </a:t>
          </a:r>
          <a:endParaRPr lang="en-US" b="1" dirty="0">
            <a:solidFill>
              <a:schemeClr val="tx1"/>
            </a:solidFill>
          </a:endParaRPr>
        </a:p>
      </dgm:t>
    </dgm:pt>
    <dgm:pt modelId="{8EAFCDE7-4869-4D95-9359-6DA608AB28F0}" type="parTrans" cxnId="{40F08CBE-C0FF-49E9-A14D-59F0F70F60CC}">
      <dgm:prSet/>
      <dgm:spPr/>
      <dgm:t>
        <a:bodyPr/>
        <a:lstStyle/>
        <a:p>
          <a:endParaRPr lang="x-none"/>
        </a:p>
      </dgm:t>
    </dgm:pt>
    <dgm:pt modelId="{D3274077-7919-4B64-B4D8-786A32E9EF73}" type="sibTrans" cxnId="{40F08CBE-C0FF-49E9-A14D-59F0F70F60CC}">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tr-TR"/>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4813" custScaleY="100196" custLinFactNeighborX="-1407"/>
      <dgm:spPr/>
      <dgm:t>
        <a:bodyPr/>
        <a:lstStyle/>
        <a:p>
          <a:endParaRPr lang="tr-TR"/>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t>
        <a:bodyPr/>
        <a:lstStyle/>
        <a:p>
          <a:endParaRPr lang="tr-TR"/>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t>
        <a:bodyPr/>
        <a:lstStyle/>
        <a:p>
          <a:endParaRPr lang="tr-TR"/>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t>
        <a:bodyPr/>
        <a:lstStyle/>
        <a:p>
          <a:endParaRPr lang="tr-TR"/>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t>
        <a:bodyPr/>
        <a:lstStyle/>
        <a:p>
          <a:endParaRPr lang="tr-TR"/>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1659B53A-B0D8-4FDB-81D9-7CC7CA347ADA}" type="presOf" srcId="{9EFF4F62-79ED-4EA0-85C1-51F88755C8EE}" destId="{0DEDE790-6650-4E13-B812-9DA3ABBAEB7C}"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DAC53F3-3AC5-2A4F-8860-05DE12816360}" type="presOf" srcId="{7029F5E8-D056-AE49-BD66-3C193010DDE8}" destId="{5D9EDF3F-7B20-8E47-A431-F9F24450F874}"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5D951241-AB7E-4F09-8C62-6D80C3079C3A}" type="presOf" srcId="{D907F82D-4934-4260-A319-D0C1005DB73A}" destId="{576A2C98-791A-4E50-8CB8-1914215BEA2D}"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5441ACF7-001D-47E8-BE90-D77A819FBE03}" srcId="{8E61202A-36DD-0240-811A-270D9611A395}" destId="{D907F82D-4934-4260-A319-D0C1005DB73A}" srcOrd="2" destOrd="0" parTransId="{6643C99F-6929-4115-B10C-449964C298DB}" sibTransId="{9EB8D1B3-16DB-4A75-A7E2-3B79ADD997CE}"/>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just" defTabSz="1155700">
            <a:lnSpc>
              <a:spcPct val="90000"/>
            </a:lnSpc>
            <a:spcBef>
              <a:spcPct val="0"/>
            </a:spcBef>
            <a:spcAft>
              <a:spcPct val="35000"/>
            </a:spcAft>
          </a:pPr>
          <a:r>
            <a:rPr lang="tr-TR" sz="2600" b="1" kern="1200" dirty="0" smtClean="0"/>
            <a:t>Özellikle elektronik delillerin paylaşılması aşamasında uzun süren karşılıklı adli yardım süreçlerinin yarattığı başlıca zorluk nedir? </a:t>
          </a:r>
          <a:r>
            <a:rPr lang="en-US" sz="2600" b="1" kern="1200" dirty="0" smtClean="0"/>
            <a:t> </a:t>
          </a:r>
          <a:endParaRPr lang="en-US" sz="2600" b="1" kern="1200" dirty="0"/>
        </a:p>
      </dsp:txBody>
      <dsp:txXfrm>
        <a:off x="0" y="2466"/>
        <a:ext cx="2869139" cy="5052045"/>
      </dsp:txXfrm>
    </dsp:sp>
    <dsp:sp modelId="{5D9EDF3F-7B20-8E47-A431-F9F24450F874}">
      <dsp:nvSpPr>
        <dsp:cNvPr id="0" name=""/>
        <dsp:cNvSpPr/>
      </dsp:nvSpPr>
      <dsp:spPr>
        <a:xfrm>
          <a:off x="2979596" y="61738"/>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lvl="0" algn="l" defTabSz="1555750">
            <a:lnSpc>
              <a:spcPct val="90000"/>
            </a:lnSpc>
            <a:spcBef>
              <a:spcPct val="0"/>
            </a:spcBef>
            <a:spcAft>
              <a:spcPct val="35000"/>
            </a:spcAft>
          </a:pPr>
          <a:r>
            <a:rPr lang="en-US" sz="3500" b="1" kern="1200" dirty="0">
              <a:solidFill>
                <a:schemeClr val="tx1"/>
              </a:solidFill>
            </a:rPr>
            <a:t>a) </a:t>
          </a:r>
          <a:r>
            <a:rPr lang="tr-TR" sz="3500" b="1" kern="1200" dirty="0" smtClean="0">
              <a:solidFill>
                <a:schemeClr val="tx1"/>
              </a:solidFill>
            </a:rPr>
            <a:t>Duruşmalardaki gecikmeler</a:t>
          </a:r>
          <a:endParaRPr lang="en-US" sz="3500" b="1" kern="1200" dirty="0">
            <a:solidFill>
              <a:schemeClr val="tx1"/>
            </a:solidFill>
          </a:endParaRPr>
        </a:p>
      </dsp:txBody>
      <dsp:txXfrm>
        <a:off x="2979596" y="61738"/>
        <a:ext cx="5780606" cy="1185449"/>
      </dsp:txXfrm>
    </dsp:sp>
    <dsp:sp modelId="{EB798B99-5590-864A-A2C1-F553D99D3FAA}">
      <dsp:nvSpPr>
        <dsp:cNvPr id="0" name=""/>
        <dsp:cNvSpPr/>
      </dsp:nvSpPr>
      <dsp:spPr>
        <a:xfrm>
          <a:off x="2869139" y="124718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306461"/>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lvl="0" algn="l" defTabSz="1555750">
            <a:lnSpc>
              <a:spcPct val="90000"/>
            </a:lnSpc>
            <a:spcBef>
              <a:spcPct val="0"/>
            </a:spcBef>
            <a:spcAft>
              <a:spcPct val="35000"/>
            </a:spcAft>
          </a:pPr>
          <a:r>
            <a:rPr lang="en-US" sz="3500" b="1" kern="1200" dirty="0">
              <a:solidFill>
                <a:schemeClr val="tx1"/>
              </a:solidFill>
            </a:rPr>
            <a:t>b) </a:t>
          </a:r>
          <a:r>
            <a:rPr lang="tr-TR" sz="3500" b="1" kern="1200" dirty="0" smtClean="0">
              <a:solidFill>
                <a:schemeClr val="tx1"/>
              </a:solidFill>
            </a:rPr>
            <a:t>Elektronik delil uçucudur</a:t>
          </a:r>
          <a:endParaRPr lang="en-US" sz="3500" b="1" kern="1200" dirty="0">
            <a:solidFill>
              <a:schemeClr val="tx1"/>
            </a:solidFill>
          </a:endParaRPr>
        </a:p>
      </dsp:txBody>
      <dsp:txXfrm>
        <a:off x="2979596" y="1306461"/>
        <a:ext cx="5780606" cy="1185449"/>
      </dsp:txXfrm>
    </dsp:sp>
    <dsp:sp modelId="{1E88F2A9-FC8F-2A4F-ABF4-2C5837CA76E5}">
      <dsp:nvSpPr>
        <dsp:cNvPr id="0" name=""/>
        <dsp:cNvSpPr/>
      </dsp:nvSpPr>
      <dsp:spPr>
        <a:xfrm>
          <a:off x="2869139" y="2491911"/>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551183"/>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lvl="0" algn="l" defTabSz="1555750">
            <a:lnSpc>
              <a:spcPct val="90000"/>
            </a:lnSpc>
            <a:spcBef>
              <a:spcPct val="0"/>
            </a:spcBef>
            <a:spcAft>
              <a:spcPct val="35000"/>
            </a:spcAft>
          </a:pPr>
          <a:r>
            <a:rPr lang="en-US" sz="3500" b="1" kern="1200" dirty="0">
              <a:solidFill>
                <a:schemeClr val="tx1"/>
              </a:solidFill>
            </a:rPr>
            <a:t>c) </a:t>
          </a:r>
          <a:r>
            <a:rPr lang="tr-TR" sz="3500" b="1" kern="1200" dirty="0" smtClean="0">
              <a:solidFill>
                <a:schemeClr val="tx1"/>
              </a:solidFill>
            </a:rPr>
            <a:t>Ayrıntılı evrak işleri</a:t>
          </a:r>
          <a:endParaRPr lang="en-US" sz="3500" b="1" kern="1200" dirty="0">
            <a:solidFill>
              <a:schemeClr val="tx1"/>
            </a:solidFill>
          </a:endParaRPr>
        </a:p>
      </dsp:txBody>
      <dsp:txXfrm>
        <a:off x="2979596" y="2551183"/>
        <a:ext cx="5780606" cy="1185449"/>
      </dsp:txXfrm>
    </dsp:sp>
    <dsp:sp modelId="{45167FBC-5EE3-4C8A-A94C-30BB5DE89AD6}">
      <dsp:nvSpPr>
        <dsp:cNvPr id="0" name=""/>
        <dsp:cNvSpPr/>
      </dsp:nvSpPr>
      <dsp:spPr>
        <a:xfrm>
          <a:off x="2869139" y="3736633"/>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795905"/>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lvl="0" algn="l" defTabSz="1555750">
            <a:lnSpc>
              <a:spcPct val="90000"/>
            </a:lnSpc>
            <a:spcBef>
              <a:spcPct val="0"/>
            </a:spcBef>
            <a:spcAft>
              <a:spcPct val="35000"/>
            </a:spcAft>
          </a:pPr>
          <a:r>
            <a:rPr lang="en-US" sz="3500" b="1" kern="1200" dirty="0">
              <a:solidFill>
                <a:schemeClr val="tx1"/>
              </a:solidFill>
            </a:rPr>
            <a:t>d) </a:t>
          </a:r>
          <a:r>
            <a:rPr lang="tr-TR" sz="3500" b="1" kern="1200" dirty="0" smtClean="0">
              <a:solidFill>
                <a:schemeClr val="tx1"/>
              </a:solidFill>
            </a:rPr>
            <a:t>Elektronik delil korunamaz </a:t>
          </a:r>
          <a:r>
            <a:rPr lang="en-US" sz="3500" b="1" kern="1200" dirty="0" smtClean="0">
              <a:solidFill>
                <a:schemeClr val="tx1"/>
              </a:solidFill>
            </a:rPr>
            <a:t> </a:t>
          </a:r>
          <a:endParaRPr lang="en-US" sz="3500" b="1" kern="1200" dirty="0">
            <a:solidFill>
              <a:schemeClr val="tx1"/>
            </a:solidFill>
          </a:endParaRPr>
        </a:p>
      </dsp:txBody>
      <dsp:txXfrm>
        <a:off x="2987488" y="3795905"/>
        <a:ext cx="5780606" cy="1185449"/>
      </dsp:txXfrm>
    </dsp:sp>
    <dsp:sp modelId="{41DAB04F-B76E-41A3-BF92-19D36F058A9E}">
      <dsp:nvSpPr>
        <dsp:cNvPr id="0" name=""/>
        <dsp:cNvSpPr/>
      </dsp:nvSpPr>
      <dsp:spPr>
        <a:xfrm>
          <a:off x="2869139" y="4981355"/>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lvl="0" algn="l" defTabSz="1155700">
            <a:lnSpc>
              <a:spcPct val="90000"/>
            </a:lnSpc>
            <a:spcBef>
              <a:spcPct val="0"/>
            </a:spcBef>
            <a:spcAft>
              <a:spcPct val="35000"/>
            </a:spcAft>
          </a:pPr>
          <a:r>
            <a:rPr lang="tr-TR" sz="2600" b="1" kern="1200" dirty="0" smtClean="0"/>
            <a:t>Özellikle elektronik delillerin paylaşılması aşamasında uzun süren karşılıklı adli yardım süreçlerinin yarattığı başlıca zorluk nedir? </a:t>
          </a:r>
        </a:p>
      </dsp:txBody>
      <dsp:txXfrm>
        <a:off x="0" y="2466"/>
        <a:ext cx="2869139" cy="5052045"/>
      </dsp:txXfrm>
    </dsp:sp>
    <dsp:sp modelId="{5D9EDF3F-7B20-8E47-A431-F9F24450F874}">
      <dsp:nvSpPr>
        <dsp:cNvPr id="0" name=""/>
        <dsp:cNvSpPr/>
      </dsp:nvSpPr>
      <dsp:spPr>
        <a:xfrm>
          <a:off x="2979596" y="61738"/>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lvl="0" algn="l" defTabSz="1555750">
            <a:lnSpc>
              <a:spcPct val="90000"/>
            </a:lnSpc>
            <a:spcBef>
              <a:spcPct val="0"/>
            </a:spcBef>
            <a:spcAft>
              <a:spcPct val="35000"/>
            </a:spcAft>
          </a:pPr>
          <a:r>
            <a:rPr lang="en-US" sz="3500" b="1" kern="1200" dirty="0">
              <a:solidFill>
                <a:schemeClr val="tx1"/>
              </a:solidFill>
            </a:rPr>
            <a:t>a) </a:t>
          </a:r>
          <a:r>
            <a:rPr lang="tr-TR" sz="3500" b="1" kern="1200" dirty="0" smtClean="0">
              <a:solidFill>
                <a:schemeClr val="tx1"/>
              </a:solidFill>
            </a:rPr>
            <a:t>Duruşmalardaki gecikmeler</a:t>
          </a:r>
          <a:r>
            <a:rPr lang="en-US" sz="3500" b="1" kern="1200" dirty="0" smtClean="0">
              <a:solidFill>
                <a:schemeClr val="tx1"/>
              </a:solidFill>
            </a:rPr>
            <a:t> </a:t>
          </a:r>
          <a:endParaRPr lang="en-US" sz="3500" b="1" kern="1200" dirty="0">
            <a:solidFill>
              <a:schemeClr val="tx1"/>
            </a:solidFill>
          </a:endParaRPr>
        </a:p>
      </dsp:txBody>
      <dsp:txXfrm>
        <a:off x="2979596" y="61738"/>
        <a:ext cx="5780606" cy="1185449"/>
      </dsp:txXfrm>
    </dsp:sp>
    <dsp:sp modelId="{EB798B99-5590-864A-A2C1-F553D99D3FAA}">
      <dsp:nvSpPr>
        <dsp:cNvPr id="0" name=""/>
        <dsp:cNvSpPr/>
      </dsp:nvSpPr>
      <dsp:spPr>
        <a:xfrm>
          <a:off x="2869139" y="124718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306461"/>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lvl="0" algn="l" defTabSz="1555750">
            <a:lnSpc>
              <a:spcPct val="90000"/>
            </a:lnSpc>
            <a:spcBef>
              <a:spcPct val="0"/>
            </a:spcBef>
            <a:spcAft>
              <a:spcPct val="35000"/>
            </a:spcAft>
          </a:pPr>
          <a:r>
            <a:rPr lang="en-US" sz="3500" b="1" kern="1200" dirty="0">
              <a:solidFill>
                <a:srgbClr val="FF0000"/>
              </a:solidFill>
            </a:rPr>
            <a:t>b) </a:t>
          </a:r>
          <a:r>
            <a:rPr lang="tr-TR" sz="3500" b="1" kern="1200" dirty="0" smtClean="0">
              <a:solidFill>
                <a:srgbClr val="FF0000"/>
              </a:solidFill>
            </a:rPr>
            <a:t>Elektronik delil uçucudur</a:t>
          </a:r>
          <a:endParaRPr lang="en-US" sz="3500" b="1" kern="1200" dirty="0">
            <a:solidFill>
              <a:srgbClr val="FF0000"/>
            </a:solidFill>
          </a:endParaRPr>
        </a:p>
      </dsp:txBody>
      <dsp:txXfrm>
        <a:off x="2979596" y="1306461"/>
        <a:ext cx="5780606" cy="1185449"/>
      </dsp:txXfrm>
    </dsp:sp>
    <dsp:sp modelId="{1E88F2A9-FC8F-2A4F-ABF4-2C5837CA76E5}">
      <dsp:nvSpPr>
        <dsp:cNvPr id="0" name=""/>
        <dsp:cNvSpPr/>
      </dsp:nvSpPr>
      <dsp:spPr>
        <a:xfrm>
          <a:off x="2869139" y="2491911"/>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551183"/>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lvl="0" algn="l" defTabSz="1555750">
            <a:lnSpc>
              <a:spcPct val="90000"/>
            </a:lnSpc>
            <a:spcBef>
              <a:spcPct val="0"/>
            </a:spcBef>
            <a:spcAft>
              <a:spcPct val="35000"/>
            </a:spcAft>
          </a:pPr>
          <a:r>
            <a:rPr lang="en-US" sz="3500" b="1" kern="1200" dirty="0">
              <a:solidFill>
                <a:schemeClr val="tx1"/>
              </a:solidFill>
            </a:rPr>
            <a:t>c) </a:t>
          </a:r>
          <a:r>
            <a:rPr lang="tr-TR" sz="3500" b="1" kern="1200" dirty="0" smtClean="0">
              <a:solidFill>
                <a:schemeClr val="tx1"/>
              </a:solidFill>
            </a:rPr>
            <a:t>Detaylı evrak işleri</a:t>
          </a:r>
          <a:endParaRPr lang="en-US" sz="3500" b="1" kern="1200" dirty="0">
            <a:solidFill>
              <a:schemeClr val="tx1"/>
            </a:solidFill>
          </a:endParaRPr>
        </a:p>
      </dsp:txBody>
      <dsp:txXfrm>
        <a:off x="2979596" y="2551183"/>
        <a:ext cx="5780606" cy="1185449"/>
      </dsp:txXfrm>
    </dsp:sp>
    <dsp:sp modelId="{45167FBC-5EE3-4C8A-A94C-30BB5DE89AD6}">
      <dsp:nvSpPr>
        <dsp:cNvPr id="0" name=""/>
        <dsp:cNvSpPr/>
      </dsp:nvSpPr>
      <dsp:spPr>
        <a:xfrm>
          <a:off x="2869139" y="3736633"/>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795905"/>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lvl="0" algn="l" defTabSz="1555750">
            <a:lnSpc>
              <a:spcPct val="90000"/>
            </a:lnSpc>
            <a:spcBef>
              <a:spcPct val="0"/>
            </a:spcBef>
            <a:spcAft>
              <a:spcPct val="35000"/>
            </a:spcAft>
          </a:pPr>
          <a:r>
            <a:rPr lang="en-US" sz="3500" b="1" kern="1200" dirty="0">
              <a:solidFill>
                <a:schemeClr val="tx1"/>
              </a:solidFill>
            </a:rPr>
            <a:t>d) </a:t>
          </a:r>
          <a:r>
            <a:rPr lang="tr-TR" sz="3500" b="1" kern="1200" dirty="0" smtClean="0">
              <a:solidFill>
                <a:schemeClr val="tx1"/>
              </a:solidFill>
            </a:rPr>
            <a:t>Elektronik delil korunamaz </a:t>
          </a:r>
          <a:endParaRPr lang="en-US" sz="3500" b="1" kern="1200" dirty="0">
            <a:solidFill>
              <a:schemeClr val="tx1"/>
            </a:solidFill>
          </a:endParaRPr>
        </a:p>
      </dsp:txBody>
      <dsp:txXfrm>
        <a:off x="2987488" y="3795905"/>
        <a:ext cx="5780606" cy="1185449"/>
      </dsp:txXfrm>
    </dsp:sp>
    <dsp:sp modelId="{41DAB04F-B76E-41A3-BF92-19D36F058A9E}">
      <dsp:nvSpPr>
        <dsp:cNvPr id="0" name=""/>
        <dsp:cNvSpPr/>
      </dsp:nvSpPr>
      <dsp:spPr>
        <a:xfrm>
          <a:off x="2869139" y="4981355"/>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4/12/2021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shutterstock.com/image-vector/translation-icon-vector-1134316640"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shutterstock.com/image-vector/world-map-color-bright-political-vector-1723875631"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a:t>
            </a:fld>
            <a:endParaRPr lang="en-US"/>
          </a:p>
        </p:txBody>
      </p:sp>
    </p:spTree>
    <p:extLst>
      <p:ext uri="{BB962C8B-B14F-4D97-AF65-F5344CB8AC3E}">
        <p14:creationId xmlns:p14="http://schemas.microsoft.com/office/powerpoint/2010/main" val="189317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err="1" smtClean="0"/>
              <a:t>Doğru</a:t>
            </a:r>
            <a:r>
              <a:rPr lang="en-US" dirty="0" smtClean="0"/>
              <a:t> </a:t>
            </a:r>
            <a:r>
              <a:rPr lang="en-US" dirty="0" err="1" smtClean="0"/>
              <a:t>cevap</a:t>
            </a:r>
            <a:r>
              <a:rPr lang="en-US" dirty="0" smtClean="0"/>
              <a:t> b) </a:t>
            </a:r>
            <a:r>
              <a:rPr lang="en-US" dirty="0" err="1" smtClean="0"/>
              <a:t>Elektronik</a:t>
            </a:r>
            <a:r>
              <a:rPr lang="en-US" dirty="0" smtClean="0"/>
              <a:t> </a:t>
            </a:r>
            <a:r>
              <a:rPr lang="en-US" dirty="0" err="1" smtClean="0"/>
              <a:t>delil</a:t>
            </a:r>
            <a:r>
              <a:rPr lang="en-US" dirty="0" smtClean="0"/>
              <a:t> </a:t>
            </a:r>
            <a:r>
              <a:rPr lang="en-US" dirty="0" err="1" smtClean="0"/>
              <a:t>uçucudur</a:t>
            </a:r>
            <a:r>
              <a:rPr lang="en-US" dirty="0" smtClean="0"/>
              <a: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7628112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Bu slayt, elektronik delillere ilişkin uluslararası işbirliği ile ilgili ikinci zorluğu ele almaktadır. </a:t>
            </a:r>
          </a:p>
          <a:p>
            <a:endParaRPr lang="tr-TR" noProof="0" dirty="0" smtClean="0"/>
          </a:p>
          <a:p>
            <a:r>
              <a:rPr lang="tr-TR" noProof="0" dirty="0" smtClean="0"/>
              <a:t>Eğitici dile ilişkin zorluğu kısaca anlatmalıdır.</a:t>
            </a:r>
            <a:r>
              <a:rPr lang="tr-TR" baseline="0" noProof="0" dirty="0" smtClean="0"/>
              <a:t> Farklı ülkelerin hukuk sistemlerinin bulunduğu ve karşılıklı adli yardım taleplerini işletebilecekleri farklı resmi dilleri vardır</a:t>
            </a:r>
            <a:r>
              <a:rPr lang="tr-TR" noProof="0" dirty="0" smtClean="0"/>
              <a:t>. Aşağıdaki link farklı</a:t>
            </a:r>
            <a:r>
              <a:rPr lang="tr-TR" baseline="0" noProof="0" dirty="0" smtClean="0"/>
              <a:t> ülkeler tarafından tanınan farklı resmi diller ile ilgili bilgi vermektedir: </a:t>
            </a:r>
            <a:r>
              <a:rPr lang="tr-TR" noProof="0" dirty="0" smtClean="0"/>
              <a:t> https://en.wikipedia.org/wiki/List_of_official_languages</a:t>
            </a:r>
          </a:p>
          <a:p>
            <a:endParaRPr lang="en-US" dirty="0"/>
          </a:p>
          <a:p>
            <a:r>
              <a:rPr lang="tr-TR" dirty="0" smtClean="0"/>
              <a:t>Resmin linki</a:t>
            </a:r>
            <a:r>
              <a:rPr lang="en-US" dirty="0" smtClean="0"/>
              <a:t>: </a:t>
            </a:r>
            <a:r>
              <a:rPr lang="en-US" dirty="0">
                <a:hlinkClick r:id="rId3"/>
              </a:rPr>
              <a:t>https://www.shutterstock.com/image-vector/translation-icon-vector-1134316640</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31299248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TR" dirty="0" smtClean="0"/>
              <a:t>Bu slayt dil zorluğunu açıklamaktadır,</a:t>
            </a:r>
            <a:r>
              <a:rPr lang="tr-TR" baseline="0" dirty="0" smtClean="0"/>
              <a:t> yani farklı ülkelerin hukuk sistemlerinin farklı diller kullandığını. Bununla bağlantılı bir diğer zorluk ise bazı ülkeler sadece onaylı veya yemin tercümanlar tarafından tamamlanan tercümeleri kabul etmeleridir ve bu kişiler çoğunlukla noterce onaylanması veya başka şekilde tasdik edilmesi gereken kişilerdir. </a:t>
            </a:r>
            <a:endParaRPr lang="x-none"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10318901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smtClean="0"/>
              <a:t>Bu slayt, dünyanın daha yüksek nüfusa</a:t>
            </a:r>
            <a:r>
              <a:rPr lang="tr-TR" baseline="0" dirty="0" smtClean="0"/>
              <a:t> sahip</a:t>
            </a:r>
            <a:r>
              <a:rPr lang="tr-TR" dirty="0" smtClean="0"/>
              <a:t> merkezleri</a:t>
            </a:r>
            <a:r>
              <a:rPr lang="tr-TR" baseline="0" dirty="0" smtClean="0"/>
              <a:t>nde ve ekonomilerinde konuşulan farklı dilleri göstermektedir.</a:t>
            </a:r>
            <a:r>
              <a:rPr lang="en-US" dirty="0" smtClean="0"/>
              <a:t>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12403766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Bu slayt, elektronik delil ile ilgili uluslararası işbirliğine ilişkin dil ile ilgili zorluklara çözüm sunmaktadır. Diğer bir deyişle, her zaman talepte bulunulan ülkenin dilinde talepte</a:t>
            </a:r>
            <a:r>
              <a:rPr lang="tr-TR" baseline="0" noProof="0" dirty="0" smtClean="0"/>
              <a:t> bulunmak. Yasa gereği bazı ülkeler sadece belirli bir dildeki karşılıklı adli yardım taleplerini kabul etmektedir. İlgili Taraf buna ilişkin bilgiyi o Tarafın 7/24 Ağından veya varsa MLA rehberinden edinebilir.</a:t>
            </a:r>
            <a:r>
              <a:rPr lang="tr-TR" noProof="0" dirty="0" smtClean="0"/>
              <a:t> </a:t>
            </a:r>
          </a:p>
          <a:p>
            <a:endParaRPr lang="en-US" dirty="0"/>
          </a:p>
          <a:p>
            <a:r>
              <a:rPr lang="tr-TR" dirty="0" smtClean="0"/>
              <a:t>Karşılıklı adli yardım talebinin sadece doğru dilde yapılması değil, aynı zamanda tüm destekleyici belgelerin (polis raporları, soruşturmanın detayları, izinler gibi) talepte bulunulan ülkenin kabul ettiği dile tercüme edilmeleri de önemlidir. Bu</a:t>
            </a:r>
            <a:r>
              <a:rPr lang="tr-TR" baseline="0" dirty="0" smtClean="0"/>
              <a:t> tercümeler, tüm resmi formalitelerle uyum sağlamalıdır (onaylı veya yeminli tercüman kullanılması gibi).  </a:t>
            </a:r>
            <a:endParaRPr lang="en-US" dirty="0"/>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13442281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Bu slayt, elektronik delillere ilişkin uluslararası işbirliği ile ilgili üçüncü zorluğu ele almaktadır. </a:t>
            </a:r>
          </a:p>
          <a:p>
            <a:endParaRPr lang="tr-TR" noProof="0" dirty="0" smtClean="0"/>
          </a:p>
          <a:p>
            <a:r>
              <a:rPr lang="tr-TR" noProof="0" dirty="0" smtClean="0"/>
              <a:t>Eğitici süreye</a:t>
            </a:r>
            <a:r>
              <a:rPr lang="tr-TR" baseline="0" noProof="0" dirty="0" smtClean="0"/>
              <a:t> </a:t>
            </a:r>
            <a:r>
              <a:rPr lang="tr-TR" noProof="0" dirty="0" smtClean="0"/>
              <a:t>ilişkin zorluğu kısaca anlatmalıdır. Bu</a:t>
            </a:r>
            <a:r>
              <a:rPr lang="tr-TR" baseline="0" noProof="0" dirty="0" smtClean="0"/>
              <a:t> zorluğun özellikle farklı zaman dilimlerine sahip olmanın zorluğu ile ilgili olduğu vurgulanmalıdır.</a:t>
            </a:r>
            <a:endParaRPr lang="tr-TR" noProof="0" dirty="0" smtClean="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41309903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err="1" smtClean="0"/>
              <a:t>Sınıraşan</a:t>
            </a:r>
            <a:r>
              <a:rPr lang="tr-TR" baseline="0" dirty="0" smtClean="0"/>
              <a:t> suçlar, herhangi bir noktada aynı zaman dilimleri hatta aynı günde bulunmayan dünyanın farklı köşelerinde meydana gelebilir. Sonraki slaytlarda vurgulanacağı üzere, bu durum ciddi bir zorluk yaratabilir.</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2974008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smtClean="0"/>
              <a:t>Bu</a:t>
            </a:r>
            <a:r>
              <a:rPr lang="tr-TR" baseline="0" dirty="0" smtClean="0"/>
              <a:t> slayt, büyük bir zaman farkına sahip bölgelerin bir örneğini sunmaktadır.</a:t>
            </a:r>
            <a:r>
              <a:rPr lang="en-US" dirty="0" smtClean="0"/>
              <a:t> </a:t>
            </a:r>
            <a:endParaRPr lang="en-US" dirty="0"/>
          </a:p>
          <a:p>
            <a:endParaRPr lang="en-US" dirty="0"/>
          </a:p>
          <a:p>
            <a:r>
              <a:rPr lang="en-US" dirty="0"/>
              <a:t>Wellington, </a:t>
            </a:r>
            <a:r>
              <a:rPr lang="tr-TR" dirty="0" smtClean="0"/>
              <a:t>Yeni</a:t>
            </a:r>
            <a:r>
              <a:rPr lang="tr-TR" baseline="0" dirty="0" smtClean="0"/>
              <a:t> Zelanda ve </a:t>
            </a:r>
            <a:r>
              <a:rPr lang="en-US" dirty="0" smtClean="0"/>
              <a:t>Hawaii</a:t>
            </a:r>
            <a:r>
              <a:rPr lang="en-US" dirty="0"/>
              <a:t>, </a:t>
            </a:r>
            <a:r>
              <a:rPr lang="tr-TR" dirty="0" smtClean="0"/>
              <a:t>ABD arasında</a:t>
            </a:r>
            <a:r>
              <a:rPr lang="tr-TR" baseline="0" dirty="0" smtClean="0"/>
              <a:t> 22 saatlik bir zaman farkı vardır, bu da Yeni Zelanda ve Hawaii’nin her günün çoğu saatinde farklı tarihlere sahip olduğu anlamına gelmektedir</a:t>
            </a:r>
            <a:r>
              <a:rPr lang="en-US" dirty="0" smtClean="0"/>
              <a:t>.</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21865759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7D992BB-F2EF-46C3-B104-BD756EADB4E9}" type="slidenum">
              <a:rPr lang="en-GB" altLang="en-US">
                <a:solidFill>
                  <a:srgbClr val="000000"/>
                </a:solidFill>
              </a:rPr>
              <a:pPr eaLnBrk="1" hangingPunct="1">
                <a:spcBef>
                  <a:spcPct val="0"/>
                </a:spcBef>
              </a:pPr>
              <a:t>18</a:t>
            </a:fld>
            <a:endParaRPr lang="en-GB" altLang="en-US">
              <a:solidFill>
                <a:srgbClr val="000000"/>
              </a:solidFill>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normAutofit fontScale="92500" lnSpcReduction="20000"/>
          </a:bodyPr>
          <a:lstStyle/>
          <a:p>
            <a:pPr eaLnBrk="1" hangingPunct="1"/>
            <a:r>
              <a:rPr lang="tr-TR" altLang="en-US" b="0" dirty="0" smtClean="0"/>
              <a:t>Çoğu elektronik</a:t>
            </a:r>
            <a:r>
              <a:rPr lang="tr-TR" altLang="en-US" b="0" baseline="0" dirty="0" smtClean="0"/>
              <a:t> delil belirli bir zaman damgası ile bağlantılı olduğu için z</a:t>
            </a:r>
            <a:r>
              <a:rPr lang="tr-TR" altLang="en-US" b="0" dirty="0" smtClean="0"/>
              <a:t>aman dilimleri büyük bir zorluk teşkil eder. Bu, bir karşılıklı adli yardım talebinin istenilen</a:t>
            </a:r>
            <a:r>
              <a:rPr lang="tr-TR" altLang="en-US" b="0" baseline="0" dirty="0" smtClean="0"/>
              <a:t> verilere ilişkin belirli bir zamanı belirtmesi anlamına gelmektedir. Örneğin, bir taraf başka bir taraftan belirli bir zamanda iletilen depolanmış bilgisayar verilerin korunmasını talep edebilir. Zaman dilimine ilişkin bir belirsizlik varsa, ilgili tarafın verileri farkı bir zaman için koruması muhtemeldir ve istenilen asıl veriler kaybolacaktır. </a:t>
            </a:r>
          </a:p>
          <a:p>
            <a:pPr eaLnBrk="1" hangingPunct="1"/>
            <a:endParaRPr lang="tr-TR" altLang="en-US" b="0" baseline="0" dirty="0" smtClean="0"/>
          </a:p>
          <a:p>
            <a:pPr eaLnBrk="1" hangingPunct="1"/>
            <a:r>
              <a:rPr lang="tr-TR" altLang="en-US" b="0" baseline="0" dirty="0" smtClean="0"/>
              <a:t>Zanlıların teşhisi için IP adreslerinin kullanımı söz konusu olduğunda zaman dilimlerinin önemi daha da artar. Eğiticinin statik IP adresi ve dinamik IP adresi arasındaki farkı açıklaması oldukça önemlidir: </a:t>
            </a:r>
            <a:endParaRPr lang="tr-TR" altLang="en-US" b="0" dirty="0" smtClean="0"/>
          </a:p>
          <a:p>
            <a:pPr marL="228600" indent="-228600" eaLnBrk="1" hangingPunct="1">
              <a:buAutoNum type="alphaLcParenR"/>
            </a:pPr>
            <a:r>
              <a:rPr lang="tr-TR" altLang="en-US" b="0" dirty="0" smtClean="0"/>
              <a:t>Statik</a:t>
            </a:r>
            <a:r>
              <a:rPr lang="tr-TR" altLang="en-US" b="0" baseline="0" dirty="0" smtClean="0"/>
              <a:t> IP adresi, tek bir IP adresinin sabit olarak tek bir bilgisayara atanmasıdır</a:t>
            </a:r>
            <a:endParaRPr lang="en-US" altLang="en-US" b="0" dirty="0"/>
          </a:p>
          <a:p>
            <a:pPr marL="228600" indent="-228600" eaLnBrk="1" hangingPunct="1">
              <a:buAutoNum type="alphaLcParenR"/>
            </a:pPr>
            <a:r>
              <a:rPr lang="tr-TR" altLang="en-US" b="0" dirty="0" smtClean="0"/>
              <a:t>Dinamik</a:t>
            </a:r>
            <a:r>
              <a:rPr lang="tr-TR" altLang="en-US" b="0" baseline="0" dirty="0" smtClean="0"/>
              <a:t> </a:t>
            </a:r>
            <a:r>
              <a:rPr lang="en-US" altLang="en-US" b="0" dirty="0" smtClean="0"/>
              <a:t>IP </a:t>
            </a:r>
            <a:r>
              <a:rPr lang="tr-TR" altLang="en-US" b="0" dirty="0" smtClean="0"/>
              <a:t>adresi,</a:t>
            </a:r>
            <a:r>
              <a:rPr lang="tr-TR" altLang="en-US" b="0" baseline="0" dirty="0" smtClean="0"/>
              <a:t> </a:t>
            </a:r>
            <a:r>
              <a:rPr lang="en-US" altLang="en-US" b="0" dirty="0" smtClean="0"/>
              <a:t> </a:t>
            </a:r>
            <a:r>
              <a:rPr lang="tr-TR" altLang="en-US" b="0" dirty="0" smtClean="0"/>
              <a:t>IP adresi sadece internet oturumu boyunca müşteriye atanmasıdır</a:t>
            </a:r>
            <a:r>
              <a:rPr lang="tr-TR" altLang="en-US" b="0" baseline="0" dirty="0" smtClean="0"/>
              <a:t>. İlk müşteri bağlantıyı keser kesmez aynı IP adresi hemen ikinci bir müşteriye tekrar atanabilir.</a:t>
            </a:r>
            <a:endParaRPr lang="en-US" altLang="en-US" b="0" dirty="0"/>
          </a:p>
          <a:p>
            <a:pPr marL="228600" indent="-228600" eaLnBrk="1" hangingPunct="1">
              <a:buAutoNum type="alphaLcParenR"/>
            </a:pPr>
            <a:endParaRPr lang="en-US" altLang="en-US" b="0" dirty="0"/>
          </a:p>
          <a:p>
            <a:pPr marL="0" indent="0" eaLnBrk="1" hangingPunct="1">
              <a:buNone/>
            </a:pPr>
            <a:r>
              <a:rPr lang="tr-TR" altLang="en-US" b="0" dirty="0" smtClean="0"/>
              <a:t>Eğitici, saatin</a:t>
            </a:r>
            <a:r>
              <a:rPr lang="tr-TR" altLang="en-US" b="0" baseline="0" dirty="0" smtClean="0"/>
              <a:t> ve zaman dilimlerinin kişilerin statik IP adreslerini tespit etmek için değil, dinamik IP adres kullanan kişileri tespit etmek için çok önemli olduğunu anlatmalıdır. Çünkü yanlış bir zaman damgası yanlış kişinin tespit edilmesine ve masum birinin töhmet altında bırakılmasına sebep olabilir. </a:t>
            </a:r>
            <a:endParaRPr lang="en-US" altLang="en-US" b="0" dirty="0"/>
          </a:p>
          <a:p>
            <a:pPr marL="0" indent="0" eaLnBrk="1" hangingPunct="1">
              <a:buNone/>
            </a:pPr>
            <a:endParaRPr lang="en-US" altLang="en-US" b="0" dirty="0"/>
          </a:p>
          <a:p>
            <a:pPr marL="0" indent="0" eaLnBrk="1" hangingPunct="1">
              <a:buNone/>
            </a:pPr>
            <a:r>
              <a:rPr lang="tr-TR" altLang="en-US" b="0" dirty="0" smtClean="0"/>
              <a:t>Bu</a:t>
            </a:r>
            <a:r>
              <a:rPr lang="tr-TR" altLang="en-US" b="0" baseline="0" dirty="0" smtClean="0"/>
              <a:t> durumu daha iyi tanımlayabilmek için eğitici aşağıdaki örneği verebilir: </a:t>
            </a:r>
            <a:endParaRPr lang="en-US" altLang="en-US" b="0" dirty="0"/>
          </a:p>
          <a:p>
            <a:pPr marL="0" indent="0" eaLnBrk="1" hangingPunct="1">
              <a:buNone/>
            </a:pPr>
            <a:r>
              <a:rPr lang="tr-TR" altLang="en-US" b="0" dirty="0" smtClean="0"/>
              <a:t>Yeni Zelanda,</a:t>
            </a:r>
            <a:r>
              <a:rPr lang="tr-TR" altLang="en-US" b="0" baseline="0" dirty="0" smtClean="0"/>
              <a:t> Wellington saatiyle Pazartesi günü öğlen 12.00’de (Hawaii saatiyle Pazar günü sabah 10.00) Hawaii’de bulunan bir kişinin kurmuş olduğu iletişim hakkında bilgi talebinde bulunur. Zaman dilimini talebi sırasında belirtmez. Talebe karşılık veren ülke belirtilen zamanın Hawaii standart saati olduğunu varsayar ve ona göre bilgi sağlar. Bunun sonucunda Yeni Zelanda yanlış kişiyi tespit eder. </a:t>
            </a:r>
            <a:endParaRPr lang="tr-TR" altLang="en-US" b="0" dirty="0" smtClean="0"/>
          </a:p>
        </p:txBody>
      </p:sp>
    </p:spTree>
    <p:extLst>
      <p:ext uri="{BB962C8B-B14F-4D97-AF65-F5344CB8AC3E}">
        <p14:creationId xmlns:p14="http://schemas.microsoft.com/office/powerpoint/2010/main" val="30947859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Bu slayt, elektronik delil ile ilgili uluslararası işbirliğine ilişkin süre ile ilgili zorluklara çözüm sunmaktadır. Diğer bir deyişle, her zaman her zaman damgası için zamanı</a:t>
            </a:r>
            <a:r>
              <a:rPr lang="tr-TR" baseline="0" noProof="0" dirty="0" smtClean="0"/>
              <a:t> belirtmek.</a:t>
            </a:r>
            <a:r>
              <a:rPr lang="tr-TR" noProof="0" dirty="0" smtClean="0"/>
              <a:t> </a:t>
            </a:r>
          </a:p>
          <a:p>
            <a:endParaRPr lang="en-US" dirty="0"/>
          </a:p>
          <a:p>
            <a:r>
              <a:rPr lang="tr-TR" dirty="0" smtClean="0"/>
              <a:t>Ek bir tedbir</a:t>
            </a:r>
            <a:r>
              <a:rPr lang="tr-TR" baseline="0" dirty="0" smtClean="0"/>
              <a:t> olarak talepte bulunan ülke tek bir talep kapsamında zaman dilimlerini değiş tokuş etmekten kaçınmalıdır (örneğin, bir noktada Yeni Zelanda Standart Saati belirtirken başka bir noktada Hawaii Standard Saati belirtmek).</a:t>
            </a:r>
            <a:r>
              <a:rPr lang="en-US" dirty="0" smtClean="0"/>
              <a:t> </a:t>
            </a:r>
            <a:endParaRPr lang="en-US" dirty="0"/>
          </a:p>
          <a:p>
            <a:endParaRPr lang="en-US" dirty="0"/>
          </a:p>
          <a:p>
            <a:r>
              <a:rPr lang="tr-TR" baseline="0" dirty="0" smtClean="0"/>
              <a:t>Aksi bir talepte bulunulmadığı sürece en iyi uygulama Eş Güdümlü Evrensel Zamanı (UTC) veya talepte bulunulan ülkenin zaman dilimini kullanmaktır.</a:t>
            </a:r>
            <a:r>
              <a:rPr lang="en-US" dirty="0" smtClean="0"/>
              <a:t>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177011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TR" sz="1200" dirty="0" smtClean="0"/>
              <a:t>Bu slayt, oturumun hedeflerini göstermektedir. Katılımcıların slaytlardan hangi konuları öğrenmeyi beklemeleri </a:t>
            </a:r>
            <a:r>
              <a:rPr lang="tr-TR" sz="1200" baseline="0" dirty="0" smtClean="0"/>
              <a:t>gerektiğine vurgu yapar. Katılımcılara, hedeflerin ulaşılıp ulaşılmadığını değerlendirmek üzere bu slaydın oturum sonunda tekrar ele alınacağı bilgisi verilebilir. </a:t>
            </a:r>
            <a:r>
              <a:rPr lang="en-GB" sz="1200" dirty="0" smtClean="0"/>
              <a:t> </a:t>
            </a:r>
            <a:endParaRPr lang="en-GB" sz="1200" dirty="0"/>
          </a:p>
          <a:p>
            <a:endParaRPr lang="x-none"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27402401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Bu slayt, elektronik delillere ilişkin uluslararası işbirliği ile ilgili dördüncü zorluğu ele almaktadır  </a:t>
            </a:r>
          </a:p>
          <a:p>
            <a:endParaRPr lang="tr-TR" noProof="0" dirty="0" smtClean="0"/>
          </a:p>
          <a:p>
            <a:r>
              <a:rPr lang="tr-TR" noProof="0" dirty="0" smtClean="0"/>
              <a:t>Eğitici değişen hukuki geleneklere ilişkin zorluğu kısaca anlatmalıdır. Bunun hem genel anlamda hem de elektronik delillere ilişkin uluslararası işbirliğine</a:t>
            </a:r>
            <a:r>
              <a:rPr lang="tr-TR" baseline="0" noProof="0" dirty="0" smtClean="0"/>
              <a:t> yönelik en büyük zorluklardan biri olduğu vurgulanmalıdır.</a:t>
            </a:r>
            <a:r>
              <a:rPr lang="tr-TR" noProof="0" dirty="0" smtClean="0"/>
              <a:t> </a:t>
            </a:r>
          </a:p>
          <a:p>
            <a:endParaRPr lang="tr-TR" noProof="0" dirty="0" smtClean="0"/>
          </a:p>
          <a:p>
            <a:r>
              <a:rPr lang="tr-TR" noProof="0" dirty="0" smtClean="0"/>
              <a:t>Resmin</a:t>
            </a:r>
            <a:r>
              <a:rPr lang="tr-TR" baseline="0" noProof="0" dirty="0" smtClean="0"/>
              <a:t> Kaynağı: </a:t>
            </a:r>
            <a:r>
              <a:rPr lang="tr-TR" noProof="0" dirty="0" smtClean="0">
                <a:hlinkClick r:id="rId3"/>
              </a:rPr>
              <a:t>https://www.shutterstock.com/image-vector/world-map-color-bright-political-vector-1723875631</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36238240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tr-TR" sz="1200" kern="1200" dirty="0" smtClean="0">
                <a:solidFill>
                  <a:schemeClr val="tx1"/>
                </a:solidFill>
                <a:effectLst/>
                <a:latin typeface="+mn-lt"/>
                <a:ea typeface="ＭＳ Ｐゴシック" pitchFamily="-65" charset="-128"/>
                <a:cs typeface="ＭＳ Ｐゴシック" pitchFamily="-65" charset="-128"/>
              </a:rPr>
              <a:t>Eğitici bu </a:t>
            </a:r>
            <a:r>
              <a:rPr lang="tr-TR" sz="1200" kern="1200" dirty="0" err="1" smtClean="0">
                <a:solidFill>
                  <a:schemeClr val="tx1"/>
                </a:solidFill>
                <a:effectLst/>
                <a:latin typeface="+mn-lt"/>
                <a:ea typeface="ＭＳ Ｐゴシック" pitchFamily="-65" charset="-128"/>
                <a:cs typeface="ＭＳ Ｐゴシック" pitchFamily="-65" charset="-128"/>
              </a:rPr>
              <a:t>slaytı</a:t>
            </a:r>
            <a:r>
              <a:rPr lang="tr-TR" sz="1200" kern="1200" dirty="0" smtClean="0">
                <a:solidFill>
                  <a:schemeClr val="tx1"/>
                </a:solidFill>
                <a:effectLst/>
                <a:latin typeface="+mn-lt"/>
                <a:ea typeface="ＭＳ Ｐゴシック" pitchFamily="-65" charset="-128"/>
                <a:cs typeface="ＭＳ Ｐゴシック" pitchFamily="-65" charset="-128"/>
              </a:rPr>
              <a:t>, dünyada mevcut olarak üç temel hukuk sisteminin bulunduğunu göstermek için kullanabilir – </a:t>
            </a:r>
            <a:r>
              <a:rPr lang="tr-TR" sz="1200" kern="1200" dirty="0" err="1" smtClean="0">
                <a:solidFill>
                  <a:schemeClr val="tx1"/>
                </a:solidFill>
                <a:effectLst/>
                <a:latin typeface="+mn-lt"/>
                <a:ea typeface="ＭＳ Ｐゴシック" pitchFamily="-65" charset="-128"/>
                <a:cs typeface="ＭＳ Ｐゴシック" pitchFamily="-65" charset="-128"/>
              </a:rPr>
              <a:t>Anglo-Sakson</a:t>
            </a:r>
            <a:r>
              <a:rPr lang="tr-TR" sz="1200" kern="1200" dirty="0" smtClean="0">
                <a:solidFill>
                  <a:schemeClr val="tx1"/>
                </a:solidFill>
                <a:effectLst/>
                <a:latin typeface="+mn-lt"/>
                <a:ea typeface="ＭＳ Ｐゴシック" pitchFamily="-65" charset="-128"/>
                <a:cs typeface="ＭＳ Ｐゴシック" pitchFamily="-65" charset="-128"/>
              </a:rPr>
              <a:t> Hukuku, Kıta Avrupası Hukuku ve İslam Hukuku. Eğitici pek çok ülkenin, bir veya birden fazla hukuk sistemini birleştiren melez hukuk sistemlerini kabul ettiğini açıklayabilir. </a:t>
            </a:r>
          </a:p>
          <a:p>
            <a:endParaRPr lang="tr-TR" sz="1200" kern="1200" dirty="0" smtClean="0">
              <a:solidFill>
                <a:schemeClr val="tx1"/>
              </a:solidFill>
              <a:effectLst/>
              <a:latin typeface="+mn-lt"/>
              <a:ea typeface="ＭＳ Ｐゴシック" pitchFamily="-65" charset="-128"/>
              <a:cs typeface="ＭＳ Ｐゴシック" pitchFamily="-65" charset="-128"/>
            </a:endParaRPr>
          </a:p>
          <a:p>
            <a:r>
              <a:rPr lang="tr-TR" sz="1200" kern="1200" dirty="0" smtClean="0">
                <a:solidFill>
                  <a:schemeClr val="tx1"/>
                </a:solidFill>
                <a:effectLst/>
                <a:latin typeface="+mn-lt"/>
                <a:ea typeface="ＭＳ Ｐゴシック" pitchFamily="-65" charset="-128"/>
                <a:cs typeface="ＭＳ Ｐゴシック" pitchFamily="-65" charset="-128"/>
              </a:rPr>
              <a:t>Eğitici, hukuk sistemlerindeki farklılıkların, elverişli bir uluslararası işbirliği için dikkate değer zorluklar yaratabileceğinden ve özellikle prosedürlere ve kabul edilebilirliğe ilişkin hukuki gerekliliklerin her bir hukuk sisteminde değişebileceğinden bahisle, bu hukuk sistemlerine genel bir bakış sağlanacağını açıklayabilir.  </a:t>
            </a:r>
          </a:p>
          <a:p>
            <a:endParaRPr lang="tr-TR" sz="1200" kern="1200" dirty="0" smtClean="0">
              <a:solidFill>
                <a:schemeClr val="tx1"/>
              </a:solidFill>
              <a:effectLst/>
              <a:latin typeface="+mn-lt"/>
              <a:ea typeface="ＭＳ Ｐゴシック" pitchFamily="-65" charset="-128"/>
              <a:cs typeface="ＭＳ Ｐゴシック" pitchFamily="-65" charset="-128"/>
            </a:endParaRPr>
          </a:p>
          <a:p>
            <a:pPr marL="171450" lvl="0" indent="-171450">
              <a:buFont typeface="Wingdings" panose="05000000000000000000" pitchFamily="2" charset="2"/>
              <a:buChar char="ü"/>
            </a:pPr>
            <a:r>
              <a:rPr lang="tr-TR" sz="1200" b="1" kern="1200" dirty="0" err="1" smtClean="0">
                <a:solidFill>
                  <a:schemeClr val="tx1"/>
                </a:solidFill>
                <a:effectLst/>
                <a:latin typeface="+mn-lt"/>
                <a:ea typeface="ＭＳ Ｐゴシック" pitchFamily="-65" charset="-128"/>
                <a:cs typeface="ＭＳ Ｐゴシック" pitchFamily="-65" charset="-128"/>
              </a:rPr>
              <a:t>Anglo-Sakson</a:t>
            </a:r>
            <a:r>
              <a:rPr lang="tr-TR" sz="1200" b="1" kern="1200" dirty="0" smtClean="0">
                <a:solidFill>
                  <a:schemeClr val="tx1"/>
                </a:solidFill>
                <a:effectLst/>
                <a:latin typeface="+mn-lt"/>
                <a:ea typeface="ＭＳ Ｐゴシック" pitchFamily="-65" charset="-128"/>
                <a:cs typeface="ＭＳ Ｐゴシック" pitchFamily="-65" charset="-128"/>
              </a:rPr>
              <a:t> Hukuku </a:t>
            </a:r>
            <a:endParaRPr lang="tr-TR" sz="1200" kern="1200" dirty="0" smtClean="0">
              <a:solidFill>
                <a:schemeClr val="tx1"/>
              </a:solidFill>
              <a:effectLst/>
              <a:latin typeface="+mn-lt"/>
              <a:ea typeface="ＭＳ Ｐゴシック" pitchFamily="-65" charset="-128"/>
              <a:cs typeface="ＭＳ Ｐゴシック" pitchFamily="-65" charset="-128"/>
            </a:endParaRPr>
          </a:p>
          <a:p>
            <a:pPr marL="628650" lvl="1" indent="-171450">
              <a:buFont typeface="Wingdings" panose="05000000000000000000" pitchFamily="2" charset="2"/>
              <a:buChar char="ü"/>
            </a:pPr>
            <a:r>
              <a:rPr lang="tr-TR" sz="1200" kern="1200" dirty="0" smtClean="0">
                <a:solidFill>
                  <a:schemeClr val="tx1"/>
                </a:solidFill>
                <a:effectLst/>
                <a:latin typeface="+mn-lt"/>
                <a:ea typeface="ＭＳ Ｐゴシック" pitchFamily="-65" charset="-128"/>
                <a:cs typeface="+mn-cs"/>
              </a:rPr>
              <a:t>Kökeni İngiliz Monarşisine dayanır </a:t>
            </a:r>
          </a:p>
          <a:p>
            <a:pPr marL="628650" lvl="1" indent="-171450">
              <a:buFont typeface="Wingdings" panose="05000000000000000000" pitchFamily="2" charset="2"/>
              <a:buChar char="ü"/>
            </a:pPr>
            <a:r>
              <a:rPr lang="tr-TR" sz="1200" kern="1200" dirty="0" smtClean="0">
                <a:solidFill>
                  <a:schemeClr val="tx1"/>
                </a:solidFill>
                <a:effectLst/>
                <a:latin typeface="+mn-lt"/>
                <a:ea typeface="ＭＳ Ｐゴシック" pitchFamily="-65" charset="-128"/>
                <a:cs typeface="+mn-cs"/>
              </a:rPr>
              <a:t>İçtihat hukuku önceliklidir</a:t>
            </a:r>
          </a:p>
          <a:p>
            <a:pPr marL="628650" lvl="1" indent="-171450">
              <a:buFont typeface="Wingdings" panose="05000000000000000000" pitchFamily="2" charset="2"/>
              <a:buChar char="ü"/>
            </a:pPr>
            <a:r>
              <a:rPr lang="tr-TR" sz="1200" kern="1200" dirty="0" smtClean="0">
                <a:solidFill>
                  <a:schemeClr val="tx1"/>
                </a:solidFill>
                <a:effectLst/>
                <a:latin typeface="+mn-lt"/>
                <a:ea typeface="ＭＳ Ｐゴシック" pitchFamily="-65" charset="-128"/>
                <a:cs typeface="+mn-cs"/>
              </a:rPr>
              <a:t>Taraf hakimiyeti ilkesi (</a:t>
            </a:r>
            <a:r>
              <a:rPr lang="tr-TR" sz="1200" i="1" kern="1200" dirty="0" err="1" smtClean="0">
                <a:solidFill>
                  <a:schemeClr val="tx1"/>
                </a:solidFill>
                <a:effectLst/>
                <a:latin typeface="+mn-lt"/>
                <a:ea typeface="ＭＳ Ｐゴシック" pitchFamily="-65" charset="-128"/>
                <a:cs typeface="+mn-cs"/>
              </a:rPr>
              <a:t>adversarial</a:t>
            </a:r>
            <a:r>
              <a:rPr lang="tr-TR" sz="1200" i="1" kern="1200" dirty="0" smtClean="0">
                <a:solidFill>
                  <a:schemeClr val="tx1"/>
                </a:solidFill>
                <a:effectLst/>
                <a:latin typeface="+mn-lt"/>
                <a:ea typeface="ＭＳ Ｐゴシック" pitchFamily="-65" charset="-128"/>
                <a:cs typeface="+mn-cs"/>
              </a:rPr>
              <a:t> </a:t>
            </a:r>
            <a:r>
              <a:rPr lang="tr-TR" sz="1200" i="1" kern="1200" dirty="0" err="1" smtClean="0">
                <a:solidFill>
                  <a:schemeClr val="tx1"/>
                </a:solidFill>
                <a:effectLst/>
                <a:latin typeface="+mn-lt"/>
                <a:ea typeface="ＭＳ Ｐゴシック" pitchFamily="-65" charset="-128"/>
                <a:cs typeface="+mn-cs"/>
              </a:rPr>
              <a:t>system</a:t>
            </a:r>
            <a:r>
              <a:rPr lang="tr-TR" sz="1200" kern="1200" dirty="0" smtClean="0">
                <a:solidFill>
                  <a:schemeClr val="tx1"/>
                </a:solidFill>
                <a:effectLst/>
                <a:latin typeface="+mn-lt"/>
                <a:ea typeface="ＭＳ Ｐゴシック" pitchFamily="-65" charset="-128"/>
                <a:cs typeface="+mn-cs"/>
              </a:rPr>
              <a:t>) (avukatlar suçlama yöneltir, tanık sorgular ve yargıca sunar, yargıç hukuki çözüm sunar)</a:t>
            </a:r>
          </a:p>
          <a:p>
            <a:pPr marL="628650" lvl="1" indent="-171450">
              <a:buFont typeface="Wingdings" panose="05000000000000000000" pitchFamily="2" charset="2"/>
              <a:buChar char="ü"/>
            </a:pPr>
            <a:r>
              <a:rPr lang="tr-TR" sz="1200" kern="1200" dirty="0" smtClean="0">
                <a:solidFill>
                  <a:schemeClr val="tx1"/>
                </a:solidFill>
                <a:effectLst/>
                <a:latin typeface="+mn-lt"/>
                <a:ea typeface="ＭＳ Ｐゴシック" pitchFamily="-65" charset="-128"/>
                <a:cs typeface="+mn-cs"/>
              </a:rPr>
              <a:t>Bazı örnekler:</a:t>
            </a:r>
          </a:p>
          <a:p>
            <a:pPr marL="1085850" lvl="2" indent="-171450">
              <a:buFont typeface="Wingdings" panose="05000000000000000000" pitchFamily="2" charset="2"/>
              <a:buChar char="ü"/>
            </a:pPr>
            <a:r>
              <a:rPr lang="tr-TR" sz="1200" kern="1200" dirty="0" smtClean="0">
                <a:solidFill>
                  <a:schemeClr val="tx1"/>
                </a:solidFill>
                <a:effectLst/>
                <a:latin typeface="+mn-lt"/>
                <a:ea typeface="ＭＳ Ｐゴシック" pitchFamily="-65" charset="-128"/>
                <a:cs typeface="+mn-cs"/>
              </a:rPr>
              <a:t>Birleşik Krallık</a:t>
            </a:r>
          </a:p>
          <a:p>
            <a:pPr marL="1085850" lvl="2" indent="-171450">
              <a:buFont typeface="Wingdings" panose="05000000000000000000" pitchFamily="2" charset="2"/>
              <a:buChar char="ü"/>
            </a:pPr>
            <a:r>
              <a:rPr lang="tr-TR" sz="1200" kern="1200" dirty="0" smtClean="0">
                <a:solidFill>
                  <a:schemeClr val="tx1"/>
                </a:solidFill>
                <a:effectLst/>
                <a:latin typeface="+mn-lt"/>
                <a:ea typeface="ＭＳ Ｐゴシック" pitchFamily="-65" charset="-128"/>
                <a:cs typeface="+mn-cs"/>
              </a:rPr>
              <a:t>Amerika Birleşik Devletleri</a:t>
            </a:r>
          </a:p>
          <a:p>
            <a:pPr marL="1085850" lvl="2" indent="-171450">
              <a:buFont typeface="Wingdings" panose="05000000000000000000" pitchFamily="2" charset="2"/>
              <a:buChar char="ü"/>
            </a:pPr>
            <a:r>
              <a:rPr lang="tr-TR" sz="1200" kern="1200" dirty="0" smtClean="0">
                <a:solidFill>
                  <a:schemeClr val="tx1"/>
                </a:solidFill>
                <a:effectLst/>
                <a:latin typeface="+mn-lt"/>
                <a:ea typeface="ＭＳ Ｐゴシック" pitchFamily="-65" charset="-128"/>
                <a:cs typeface="+mn-cs"/>
              </a:rPr>
              <a:t>Kanada</a:t>
            </a:r>
          </a:p>
          <a:p>
            <a:pPr marL="1085850" lvl="2" indent="-171450">
              <a:buFont typeface="Wingdings" panose="05000000000000000000" pitchFamily="2" charset="2"/>
              <a:buChar char="ü"/>
            </a:pPr>
            <a:r>
              <a:rPr lang="tr-TR" sz="1200" kern="1200" dirty="0" smtClean="0">
                <a:solidFill>
                  <a:schemeClr val="tx1"/>
                </a:solidFill>
                <a:effectLst/>
                <a:latin typeface="+mn-lt"/>
                <a:ea typeface="ＭＳ Ｐゴシック" pitchFamily="-65" charset="-128"/>
                <a:cs typeface="+mn-cs"/>
              </a:rPr>
              <a:t>Avustralya</a:t>
            </a:r>
          </a:p>
          <a:p>
            <a:pPr lvl="2"/>
            <a:endParaRPr lang="tr-TR" sz="1200" kern="1200" dirty="0" smtClean="0">
              <a:solidFill>
                <a:schemeClr val="tx1"/>
              </a:solidFill>
              <a:effectLst/>
              <a:latin typeface="+mn-lt"/>
              <a:ea typeface="ＭＳ Ｐゴシック" pitchFamily="-65" charset="-128"/>
              <a:cs typeface="+mn-cs"/>
            </a:endParaRPr>
          </a:p>
          <a:p>
            <a:pPr marL="171450" lvl="0" indent="-171450">
              <a:buFont typeface="Wingdings" panose="05000000000000000000" pitchFamily="2" charset="2"/>
              <a:buChar char="ü"/>
            </a:pPr>
            <a:r>
              <a:rPr lang="tr-TR" sz="1200" b="1" kern="1200" dirty="0" smtClean="0">
                <a:solidFill>
                  <a:schemeClr val="tx1"/>
                </a:solidFill>
                <a:effectLst/>
                <a:latin typeface="+mn-lt"/>
                <a:ea typeface="ＭＳ Ｐゴシック" pitchFamily="-65" charset="-128"/>
                <a:cs typeface="ＭＳ Ｐゴシック" pitchFamily="-65" charset="-128"/>
              </a:rPr>
              <a:t>Kıta Avrupası Hukuku</a:t>
            </a:r>
            <a:endParaRPr lang="tr-TR" sz="1200" kern="1200" dirty="0" smtClean="0">
              <a:solidFill>
                <a:schemeClr val="tx1"/>
              </a:solidFill>
              <a:effectLst/>
              <a:latin typeface="+mn-lt"/>
              <a:ea typeface="ＭＳ Ｐゴシック" pitchFamily="-65" charset="-128"/>
              <a:cs typeface="ＭＳ Ｐゴシック" pitchFamily="-65" charset="-128"/>
            </a:endParaRPr>
          </a:p>
          <a:p>
            <a:pPr marL="628650" lvl="1" indent="-171450">
              <a:buFont typeface="Wingdings" panose="05000000000000000000" pitchFamily="2" charset="2"/>
              <a:buChar char="ü"/>
            </a:pPr>
            <a:r>
              <a:rPr lang="tr-TR" sz="1200" kern="1200" dirty="0" smtClean="0">
                <a:solidFill>
                  <a:schemeClr val="tx1"/>
                </a:solidFill>
                <a:effectLst/>
                <a:latin typeface="+mn-lt"/>
                <a:ea typeface="ＭＳ Ｐゴシック" pitchFamily="-65" charset="-128"/>
                <a:cs typeface="+mn-cs"/>
              </a:rPr>
              <a:t>Kökeni Roma İmparatorluğu’na dayanır</a:t>
            </a:r>
          </a:p>
          <a:p>
            <a:pPr marL="628650" lvl="1" indent="-171450">
              <a:buFont typeface="Wingdings" panose="05000000000000000000" pitchFamily="2" charset="2"/>
              <a:buChar char="ü"/>
            </a:pPr>
            <a:r>
              <a:rPr lang="tr-TR" sz="1200" kern="1200" dirty="0" smtClean="0">
                <a:solidFill>
                  <a:schemeClr val="tx1"/>
                </a:solidFill>
                <a:effectLst/>
                <a:latin typeface="+mn-lt"/>
                <a:ea typeface="ＭＳ Ｐゴシック" pitchFamily="-65" charset="-128"/>
                <a:cs typeface="+mn-cs"/>
              </a:rPr>
              <a:t>Kodifiye edilmiş yasalar önceliklidir</a:t>
            </a:r>
          </a:p>
          <a:p>
            <a:pPr marL="628650" lvl="1" indent="-171450">
              <a:buFont typeface="Wingdings" panose="05000000000000000000" pitchFamily="2" charset="2"/>
              <a:buChar char="ü"/>
            </a:pPr>
            <a:r>
              <a:rPr lang="tr-TR" sz="1200" kern="1200" dirty="0" err="1" smtClean="0">
                <a:solidFill>
                  <a:schemeClr val="tx1"/>
                </a:solidFill>
                <a:effectLst/>
                <a:latin typeface="+mn-lt"/>
                <a:ea typeface="ＭＳ Ｐゴシック" pitchFamily="-65" charset="-128"/>
                <a:cs typeface="+mn-cs"/>
              </a:rPr>
              <a:t>Re’sen</a:t>
            </a:r>
            <a:r>
              <a:rPr lang="tr-TR" sz="1200" kern="1200" dirty="0" smtClean="0">
                <a:solidFill>
                  <a:schemeClr val="tx1"/>
                </a:solidFill>
                <a:effectLst/>
                <a:latin typeface="+mn-lt"/>
                <a:ea typeface="ＭＳ Ｐゴシック" pitchFamily="-65" charset="-128"/>
                <a:cs typeface="+mn-cs"/>
              </a:rPr>
              <a:t> araştırma ilkesi (</a:t>
            </a:r>
            <a:r>
              <a:rPr lang="tr-TR" sz="1200" i="1" kern="1200" dirty="0" err="1" smtClean="0">
                <a:solidFill>
                  <a:schemeClr val="tx1"/>
                </a:solidFill>
                <a:effectLst/>
                <a:latin typeface="+mn-lt"/>
                <a:ea typeface="ＭＳ Ｐゴシック" pitchFamily="-65" charset="-128"/>
                <a:cs typeface="+mn-cs"/>
              </a:rPr>
              <a:t>inquisitorial</a:t>
            </a:r>
            <a:r>
              <a:rPr lang="tr-TR" sz="1200" i="1" kern="1200" dirty="0" smtClean="0">
                <a:solidFill>
                  <a:schemeClr val="tx1"/>
                </a:solidFill>
                <a:effectLst/>
                <a:latin typeface="+mn-lt"/>
                <a:ea typeface="ＭＳ Ｐゴシック" pitchFamily="-65" charset="-128"/>
                <a:cs typeface="+mn-cs"/>
              </a:rPr>
              <a:t> </a:t>
            </a:r>
            <a:r>
              <a:rPr lang="tr-TR" sz="1200" i="1" kern="1200" dirty="0" err="1" smtClean="0">
                <a:solidFill>
                  <a:schemeClr val="tx1"/>
                </a:solidFill>
                <a:effectLst/>
                <a:latin typeface="+mn-lt"/>
                <a:ea typeface="ＭＳ Ｐゴシック" pitchFamily="-65" charset="-128"/>
                <a:cs typeface="+mn-cs"/>
              </a:rPr>
              <a:t>system</a:t>
            </a:r>
            <a:r>
              <a:rPr lang="tr-TR" sz="1200" kern="1200" dirty="0" smtClean="0">
                <a:solidFill>
                  <a:schemeClr val="tx1"/>
                </a:solidFill>
                <a:effectLst/>
                <a:latin typeface="+mn-lt"/>
                <a:ea typeface="ＭＳ Ｐゴシック" pitchFamily="-65" charset="-128"/>
                <a:cs typeface="+mn-cs"/>
              </a:rPr>
              <a:t>) (yargıçlar suçlama yöneltir, tanık ifadeleri aracılığıyla olguları tespit eder ve hukuki çözüm sunar)</a:t>
            </a:r>
          </a:p>
          <a:p>
            <a:pPr marL="628650" lvl="1" indent="-171450">
              <a:buFont typeface="Wingdings" panose="05000000000000000000" pitchFamily="2" charset="2"/>
              <a:buChar char="ü"/>
            </a:pPr>
            <a:r>
              <a:rPr lang="tr-TR" sz="1200" kern="1200" dirty="0" smtClean="0">
                <a:solidFill>
                  <a:schemeClr val="tx1"/>
                </a:solidFill>
                <a:effectLst/>
                <a:latin typeface="+mn-lt"/>
                <a:ea typeface="ＭＳ Ｐゴシック" pitchFamily="-65" charset="-128"/>
                <a:cs typeface="+mn-cs"/>
              </a:rPr>
              <a:t>Bazı örnekler:</a:t>
            </a:r>
          </a:p>
          <a:p>
            <a:pPr marL="1085850" lvl="2" indent="-171450">
              <a:buFont typeface="Wingdings" panose="05000000000000000000" pitchFamily="2" charset="2"/>
              <a:buChar char="ü"/>
            </a:pPr>
            <a:r>
              <a:rPr lang="tr-TR" sz="1200" kern="1200" dirty="0" smtClean="0">
                <a:solidFill>
                  <a:schemeClr val="tx1"/>
                </a:solidFill>
                <a:effectLst/>
                <a:latin typeface="+mn-lt"/>
                <a:ea typeface="ＭＳ Ｐゴシック" pitchFamily="-65" charset="-128"/>
                <a:cs typeface="+mn-cs"/>
              </a:rPr>
              <a:t>Fransa</a:t>
            </a:r>
          </a:p>
          <a:p>
            <a:pPr marL="1085850" lvl="2" indent="-171450">
              <a:buFont typeface="Wingdings" panose="05000000000000000000" pitchFamily="2" charset="2"/>
              <a:buChar char="ü"/>
            </a:pPr>
            <a:r>
              <a:rPr lang="tr-TR" sz="1200" kern="1200" dirty="0" smtClean="0">
                <a:solidFill>
                  <a:schemeClr val="tx1"/>
                </a:solidFill>
                <a:effectLst/>
                <a:latin typeface="+mn-lt"/>
                <a:ea typeface="ＭＳ Ｐゴシック" pitchFamily="-65" charset="-128"/>
                <a:cs typeface="+mn-cs"/>
              </a:rPr>
              <a:t>Almanya</a:t>
            </a:r>
          </a:p>
          <a:p>
            <a:pPr marL="1085850" lvl="2" indent="-171450">
              <a:buFont typeface="Wingdings" panose="05000000000000000000" pitchFamily="2" charset="2"/>
              <a:buChar char="ü"/>
            </a:pPr>
            <a:r>
              <a:rPr lang="tr-TR" sz="1200" kern="1200" dirty="0" smtClean="0">
                <a:solidFill>
                  <a:schemeClr val="tx1"/>
                </a:solidFill>
                <a:effectLst/>
                <a:latin typeface="+mn-lt"/>
                <a:ea typeface="ＭＳ Ｐゴシック" pitchFamily="-65" charset="-128"/>
                <a:cs typeface="+mn-cs"/>
              </a:rPr>
              <a:t>Çin</a:t>
            </a:r>
          </a:p>
          <a:p>
            <a:pPr marL="1085850" lvl="2" indent="-171450">
              <a:buFont typeface="Wingdings" panose="05000000000000000000" pitchFamily="2" charset="2"/>
              <a:buChar char="ü"/>
            </a:pPr>
            <a:r>
              <a:rPr lang="tr-TR" sz="1200" kern="1200" dirty="0" smtClean="0">
                <a:solidFill>
                  <a:schemeClr val="tx1"/>
                </a:solidFill>
                <a:effectLst/>
                <a:latin typeface="+mn-lt"/>
                <a:ea typeface="ＭＳ Ｐゴシック" pitchFamily="-65" charset="-128"/>
                <a:cs typeface="+mn-cs"/>
              </a:rPr>
              <a:t>Japonya </a:t>
            </a:r>
          </a:p>
          <a:p>
            <a:pPr lvl="2"/>
            <a:endParaRPr lang="tr-TR" sz="1200" kern="1200" dirty="0" smtClean="0">
              <a:solidFill>
                <a:schemeClr val="tx1"/>
              </a:solidFill>
              <a:effectLst/>
              <a:latin typeface="+mn-lt"/>
              <a:ea typeface="ＭＳ Ｐゴシック" pitchFamily="-65" charset="-128"/>
              <a:cs typeface="+mn-cs"/>
            </a:endParaRPr>
          </a:p>
          <a:p>
            <a:pPr marL="171450" lvl="0" indent="-171450">
              <a:buFont typeface="Wingdings" panose="05000000000000000000" pitchFamily="2" charset="2"/>
              <a:buChar char="ü"/>
            </a:pPr>
            <a:r>
              <a:rPr lang="tr-TR" sz="1200" b="1" kern="1200" dirty="0" smtClean="0">
                <a:solidFill>
                  <a:schemeClr val="tx1"/>
                </a:solidFill>
                <a:effectLst/>
                <a:latin typeface="+mn-lt"/>
                <a:ea typeface="ＭＳ Ｐゴシック" pitchFamily="-65" charset="-128"/>
                <a:cs typeface="ＭＳ Ｐゴシック" pitchFamily="-65" charset="-128"/>
              </a:rPr>
              <a:t>İslam Hukuku</a:t>
            </a:r>
            <a:endParaRPr lang="tr-TR" sz="1200" kern="1200" dirty="0" smtClean="0">
              <a:solidFill>
                <a:schemeClr val="tx1"/>
              </a:solidFill>
              <a:effectLst/>
              <a:latin typeface="+mn-lt"/>
              <a:ea typeface="ＭＳ Ｐゴシック" pitchFamily="-65" charset="-128"/>
              <a:cs typeface="ＭＳ Ｐゴシック" pitchFamily="-65" charset="-128"/>
            </a:endParaRPr>
          </a:p>
          <a:p>
            <a:pPr marL="628650" lvl="1" indent="-171450">
              <a:buFont typeface="Wingdings" panose="05000000000000000000" pitchFamily="2" charset="2"/>
              <a:buChar char="ü"/>
            </a:pPr>
            <a:r>
              <a:rPr lang="tr-TR" sz="1200" kern="1200" dirty="0" smtClean="0">
                <a:solidFill>
                  <a:schemeClr val="tx1"/>
                </a:solidFill>
                <a:effectLst/>
                <a:latin typeface="+mn-lt"/>
                <a:ea typeface="ＭＳ Ｐゴシック" pitchFamily="-65" charset="-128"/>
                <a:cs typeface="+mn-cs"/>
              </a:rPr>
              <a:t>Kökeni 7. yüzyıl İslam İmparatorluğu’na dayanır </a:t>
            </a:r>
          </a:p>
          <a:p>
            <a:pPr marL="628650" lvl="1" indent="-171450">
              <a:buFont typeface="Wingdings" panose="05000000000000000000" pitchFamily="2" charset="2"/>
              <a:buChar char="ü"/>
            </a:pPr>
            <a:r>
              <a:rPr lang="tr-TR" sz="1200" kern="1200" dirty="0" smtClean="0">
                <a:solidFill>
                  <a:schemeClr val="tx1"/>
                </a:solidFill>
                <a:effectLst/>
                <a:latin typeface="+mn-lt"/>
                <a:ea typeface="ＭＳ Ｐゴシック" pitchFamily="-65" charset="-128"/>
                <a:cs typeface="+mn-cs"/>
              </a:rPr>
              <a:t>Kuran, sünnet, </a:t>
            </a:r>
            <a:r>
              <a:rPr lang="tr-TR" sz="1200" kern="1200" dirty="0" err="1" smtClean="0">
                <a:solidFill>
                  <a:schemeClr val="tx1"/>
                </a:solidFill>
                <a:effectLst/>
                <a:latin typeface="+mn-lt"/>
                <a:ea typeface="ＭＳ Ｐゴシック" pitchFamily="-65" charset="-128"/>
                <a:cs typeface="+mn-cs"/>
              </a:rPr>
              <a:t>icma</a:t>
            </a:r>
            <a:r>
              <a:rPr lang="tr-TR" sz="1200" kern="1200" dirty="0" smtClean="0">
                <a:solidFill>
                  <a:schemeClr val="tx1"/>
                </a:solidFill>
                <a:effectLst/>
                <a:latin typeface="+mn-lt"/>
                <a:ea typeface="ＭＳ Ｐゴシック" pitchFamily="-65" charset="-128"/>
                <a:cs typeface="+mn-cs"/>
              </a:rPr>
              <a:t> ve kıyas önceliklidir</a:t>
            </a:r>
          </a:p>
          <a:p>
            <a:pPr marL="628650" lvl="1" indent="-171450">
              <a:buFont typeface="Wingdings" panose="05000000000000000000" pitchFamily="2" charset="2"/>
              <a:buChar char="ü"/>
            </a:pPr>
            <a:r>
              <a:rPr lang="tr-TR" sz="1200" kern="1200" dirty="0" smtClean="0">
                <a:solidFill>
                  <a:schemeClr val="tx1"/>
                </a:solidFill>
                <a:effectLst/>
                <a:latin typeface="+mn-lt"/>
                <a:ea typeface="ＭＳ Ｐゴシック" pitchFamily="-65" charset="-128"/>
                <a:cs typeface="+mn-cs"/>
              </a:rPr>
              <a:t>İslam hukuku sistemlerinde özel delil rejimi yükümlülükleri mevcuttur</a:t>
            </a:r>
          </a:p>
          <a:p>
            <a:pPr marL="1085850" lvl="2" indent="-171450">
              <a:buFont typeface="Wingdings" panose="05000000000000000000" pitchFamily="2" charset="2"/>
              <a:buChar char="ü"/>
            </a:pPr>
            <a:r>
              <a:rPr lang="tr-TR" sz="1200" kern="1200" dirty="0" smtClean="0">
                <a:solidFill>
                  <a:schemeClr val="tx1"/>
                </a:solidFill>
                <a:effectLst/>
                <a:latin typeface="+mn-lt"/>
                <a:ea typeface="ＭＳ Ｐゴシック" pitchFamily="-65" charset="-128"/>
                <a:cs typeface="+mn-cs"/>
              </a:rPr>
              <a:t>Örneğin bazı İslam Hukuku sistemlerinde kadının tanıklığı, erkeğin tanıklığına göre daha değersizdir</a:t>
            </a:r>
          </a:p>
          <a:p>
            <a:pPr marL="628650" lvl="1" indent="-171450">
              <a:buFont typeface="Wingdings" panose="05000000000000000000" pitchFamily="2" charset="2"/>
              <a:buChar char="ü"/>
            </a:pPr>
            <a:r>
              <a:rPr lang="tr-TR" sz="1200" kern="1200" dirty="0" smtClean="0">
                <a:solidFill>
                  <a:schemeClr val="tx1"/>
                </a:solidFill>
                <a:effectLst/>
                <a:latin typeface="+mn-lt"/>
                <a:ea typeface="ＭＳ Ｐゴシック" pitchFamily="-65" charset="-128"/>
                <a:cs typeface="+mn-cs"/>
              </a:rPr>
              <a:t>Bazı örnekler:</a:t>
            </a:r>
          </a:p>
          <a:p>
            <a:pPr marL="1085850" lvl="2" indent="-171450">
              <a:buFont typeface="Wingdings" panose="05000000000000000000" pitchFamily="2" charset="2"/>
              <a:buChar char="ü"/>
            </a:pPr>
            <a:r>
              <a:rPr lang="tr-TR" sz="1200" kern="1200" dirty="0" smtClean="0">
                <a:solidFill>
                  <a:schemeClr val="tx1"/>
                </a:solidFill>
                <a:effectLst/>
                <a:latin typeface="+mn-lt"/>
                <a:ea typeface="ＭＳ Ｐゴシック" pitchFamily="-65" charset="-128"/>
                <a:cs typeface="+mn-cs"/>
              </a:rPr>
              <a:t>Suudi Arabistan </a:t>
            </a:r>
          </a:p>
          <a:p>
            <a:r>
              <a:rPr lang="tr-TR" sz="1200" kern="1200" dirty="0" smtClean="0">
                <a:solidFill>
                  <a:schemeClr val="tx1"/>
                </a:solidFill>
                <a:effectLst/>
                <a:latin typeface="+mn-lt"/>
                <a:ea typeface="ＭＳ Ｐゴシック" pitchFamily="-65" charset="-128"/>
                <a:cs typeface="ＭＳ Ｐゴシック" pitchFamily="-65" charset="-128"/>
              </a:rPr>
              <a:t>Eğitici öte yandan, önceki slaytlarda belirtilen </a:t>
            </a:r>
            <a:r>
              <a:rPr lang="tr-TR" sz="1200" kern="1200" dirty="0" err="1" smtClean="0">
                <a:solidFill>
                  <a:schemeClr val="tx1"/>
                </a:solidFill>
                <a:effectLst/>
                <a:latin typeface="+mn-lt"/>
                <a:ea typeface="ＭＳ Ｐゴシック" pitchFamily="-65" charset="-128"/>
                <a:cs typeface="ＭＳ Ｐゴシック" pitchFamily="-65" charset="-128"/>
              </a:rPr>
              <a:t>Anglo-Sakson</a:t>
            </a:r>
            <a:r>
              <a:rPr lang="tr-TR" sz="1200" kern="1200" dirty="0" smtClean="0">
                <a:solidFill>
                  <a:schemeClr val="tx1"/>
                </a:solidFill>
                <a:effectLst/>
                <a:latin typeface="+mn-lt"/>
                <a:ea typeface="ＭＳ Ｐゴシック" pitchFamily="-65" charset="-128"/>
                <a:cs typeface="ＭＳ Ｐゴシック" pitchFamily="-65" charset="-128"/>
              </a:rPr>
              <a:t>, Kıta Avrupası ve İslam Hukuku sistemlerini kabul etmiş ülkelerin teknik olarak melez hukuk sistemlerine sahip olduğunu çünkü bu sistemlerin, çok kısıtlı kapsamda dahi olsa, diğer sistemlerin bazı özelliklerini barındırdığını açıklayabilir. </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19044157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endParaRPr lang="tr-TR" dirty="0" smtClean="0"/>
          </a:p>
          <a:p>
            <a:r>
              <a:rPr lang="tr-TR" sz="1200" kern="1200" dirty="0" smtClean="0">
                <a:solidFill>
                  <a:schemeClr val="tx1"/>
                </a:solidFill>
                <a:effectLst/>
                <a:latin typeface="+mn-lt"/>
                <a:ea typeface="ＭＳ Ｐゴシック" pitchFamily="-65" charset="-128"/>
                <a:cs typeface="ＭＳ Ｐゴシック" pitchFamily="-65" charset="-128"/>
              </a:rPr>
              <a:t>Bu slayt polisin </a:t>
            </a:r>
            <a:r>
              <a:rPr lang="tr-TR" sz="1200" kern="1200" dirty="0" err="1" smtClean="0">
                <a:solidFill>
                  <a:schemeClr val="tx1"/>
                </a:solidFill>
                <a:effectLst/>
                <a:latin typeface="+mn-lt"/>
                <a:ea typeface="ＭＳ Ｐゴシック" pitchFamily="-65" charset="-128"/>
                <a:cs typeface="ＭＳ Ｐゴシック" pitchFamily="-65" charset="-128"/>
              </a:rPr>
              <a:t>Anglo-Sakson</a:t>
            </a:r>
            <a:r>
              <a:rPr lang="tr-TR" sz="1200" kern="1200" dirty="0" smtClean="0">
                <a:solidFill>
                  <a:schemeClr val="tx1"/>
                </a:solidFill>
                <a:effectLst/>
                <a:latin typeface="+mn-lt"/>
                <a:ea typeface="ＭＳ Ｐゴシック" pitchFamily="-65" charset="-128"/>
                <a:cs typeface="ＭＳ Ｐゴシック" pitchFamily="-65" charset="-128"/>
              </a:rPr>
              <a:t> hukuk sistemindeki rolü ile Kıta Avrupası hukuk sistemindeki rolünü birbirinden ayırmaktadır. Eğitici slayttaki ayrımların standart olduğunu ve yerel hukukları uyarınca her ülkenin farklı düzenlemeleri bulunabileceğini açıklamalıdır. Bu </a:t>
            </a:r>
            <a:r>
              <a:rPr lang="tr-TR" sz="1200" kern="1200" dirty="0" err="1" smtClean="0">
                <a:solidFill>
                  <a:schemeClr val="tx1"/>
                </a:solidFill>
                <a:effectLst/>
                <a:latin typeface="+mn-lt"/>
                <a:ea typeface="ＭＳ Ｐゴシック" pitchFamily="-65" charset="-128"/>
                <a:cs typeface="ＭＳ Ｐゴシック" pitchFamily="-65" charset="-128"/>
              </a:rPr>
              <a:t>slaytın</a:t>
            </a:r>
            <a:r>
              <a:rPr lang="tr-TR" sz="1200" kern="1200" dirty="0" smtClean="0">
                <a:solidFill>
                  <a:schemeClr val="tx1"/>
                </a:solidFill>
                <a:effectLst/>
                <a:latin typeface="+mn-lt"/>
                <a:ea typeface="ＭＳ Ｐゴシック" pitchFamily="-65" charset="-128"/>
                <a:cs typeface="ＭＳ Ｐゴシック" pitchFamily="-65" charset="-128"/>
              </a:rPr>
              <a:t> ana fikri polisin, </a:t>
            </a:r>
            <a:r>
              <a:rPr lang="tr-TR" sz="1200" kern="1200" dirty="0" err="1" smtClean="0">
                <a:solidFill>
                  <a:schemeClr val="tx1"/>
                </a:solidFill>
                <a:effectLst/>
                <a:latin typeface="+mn-lt"/>
                <a:ea typeface="ＭＳ Ｐゴシック" pitchFamily="-65" charset="-128"/>
                <a:cs typeface="ＭＳ Ｐゴシック" pitchFamily="-65" charset="-128"/>
              </a:rPr>
              <a:t>Anglo-Sakson</a:t>
            </a:r>
            <a:r>
              <a:rPr lang="tr-TR" sz="1200" kern="1200" dirty="0" smtClean="0">
                <a:solidFill>
                  <a:schemeClr val="tx1"/>
                </a:solidFill>
                <a:effectLst/>
                <a:latin typeface="+mn-lt"/>
                <a:ea typeface="ＭＳ Ｐゴシック" pitchFamily="-65" charset="-128"/>
                <a:cs typeface="ＭＳ Ｐゴシック" pitchFamily="-65" charset="-128"/>
              </a:rPr>
              <a:t> sistemini kabul etmiş ülkelerde, savcının önemli bir rol oynadığı Kıta Avrupası sistemini kabul etmiş ülkelere göre çok daha bağımsız soruşturma yetkileri ile donatılmış olmasıdır.</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21824944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smtClean="0"/>
              <a:t>Bu</a:t>
            </a:r>
            <a:r>
              <a:rPr lang="tr-TR" baseline="0" dirty="0" smtClean="0"/>
              <a:t> slayt, değişen hukuki gelenekler sonucu ortaya çıkan iki birbiriyle bağlantılı zorluğa vurgu yapmaktadır. </a:t>
            </a:r>
            <a:endParaRPr lang="en-US" dirty="0"/>
          </a:p>
          <a:p>
            <a:endParaRPr lang="en-US" dirty="0"/>
          </a:p>
          <a:p>
            <a:r>
              <a:rPr lang="tr-TR" dirty="0" smtClean="0"/>
              <a:t>Bunlardan ilki eylemin</a:t>
            </a:r>
            <a:r>
              <a:rPr lang="tr-TR" baseline="0" dirty="0" smtClean="0"/>
              <a:t> her iki tarafta da suç sayılmasıdır (çifte suçluluk olarak da bilinir). Eğitici, Budapeşte Sözleşmesi de dahil olmak üzere pek çok ikili ve çok taraflı karşılıklı yardım antlaşmalarında, herhangi bir talebin, o talebin iletildiği ülkenin iç hukuku kapsamında suç sayılmayan bir eyleme ilişkin olması durumunda, o ülkenin gelen talebi reddedebileceğini belirten hükümlerin bulunduğunu anlatmalıdır. Dolayısıyla, diğer ülkelere yardım sağlamanın bir şartı olarak pek çok ülkede eylemin her iki tarafta da suç sayılması gerekmektedir. </a:t>
            </a:r>
            <a:endParaRPr lang="en-US" dirty="0"/>
          </a:p>
          <a:p>
            <a:endParaRPr lang="en-US" dirty="0"/>
          </a:p>
          <a:p>
            <a:r>
              <a:rPr lang="tr-TR" dirty="0" smtClean="0"/>
              <a:t>İkincisi</a:t>
            </a:r>
            <a:r>
              <a:rPr lang="tr-TR" baseline="0" dirty="0" smtClean="0"/>
              <a:t> ise suçlara ilişkin değişiklik gösteren terminolojidir. Suçları tarif etmek için farklı terimlerin kullanıldığı durumlarda ülkeler, bir eylemin her iki tarafta da suç sayılıp sayılmadığını yorumlarken zorluk yaşayabileceğinden değişiklik gösteren terminoloji çifte suçluluk ile bağlantılıdır</a:t>
            </a:r>
            <a:r>
              <a:rPr lang="en-US" dirty="0" smtClean="0"/>
              <a:t>.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39727107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TR" dirty="0" smtClean="0"/>
              <a:t>Bu slayt, değişen hukuki gelenekler sonucu ortaya çıkan iki zorluğa vurgu yapmaktadır. </a:t>
            </a:r>
          </a:p>
          <a:p>
            <a:endParaRPr lang="en-US" dirty="0"/>
          </a:p>
          <a:p>
            <a:r>
              <a:rPr lang="tr-TR" dirty="0" smtClean="0"/>
              <a:t>Bunlardan ilki, usule ilişkin terminolojinin</a:t>
            </a:r>
            <a:r>
              <a:rPr lang="tr-TR" baseline="0" dirty="0" smtClean="0"/>
              <a:t> farklı ülkelerde değişiklik göstermesidir. Taleplerin artmasıyla birlikte çoğu ülke farklı hukuki sistemlerin benimsemiş olduğu standart terimlere aşınadır. Yine de, usule ilişkin alınan önlemler açıklanırken talepte bulunulan ülkenin anlayabileceği bir terminoloji kullanmak daha yararlı olacaktır. </a:t>
            </a:r>
            <a:r>
              <a:rPr lang="en-US" dirty="0" smtClean="0"/>
              <a:t> </a:t>
            </a:r>
            <a:endParaRPr lang="en-US" dirty="0"/>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TR" dirty="0" smtClean="0"/>
              <a:t>İkincisi ise, gizliliğin korunmasına yönelik değişen hukuki geleneklerin olabilmesi</a:t>
            </a:r>
            <a:r>
              <a:rPr lang="tr-TR" baseline="0" dirty="0" smtClean="0"/>
              <a:t> durumudur. Bir ülke karşılıklı yardım talebinde bulunduğunda ve bunun şartı olarak delilin kamuya açıklanmamasını istediğinde bu durum, zanlının delili taraf hakimiyeti sistemi kapsamında çapraz sorgulaması için aleyhine kullanılan delili bilme hakkına sahip olduğu ortak hukuk sisteminde etkili olmayabilir. </a:t>
            </a:r>
            <a:r>
              <a:rPr lang="en-US" dirty="0" smtClean="0"/>
              <a:t>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38079289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TR" noProof="0" dirty="0" smtClean="0"/>
              <a:t>Bu slayt, değişen hukuki gelenekler sonucu ortaya çıkan iki zorluğa vurgu yapmaktadır. </a:t>
            </a:r>
          </a:p>
          <a:p>
            <a:endParaRPr lang="tr-TR" noProof="0" dirty="0" smtClean="0"/>
          </a:p>
          <a:p>
            <a:r>
              <a:rPr lang="tr-TR" noProof="0" dirty="0" smtClean="0"/>
              <a:t>Bunlardan ilki,</a:t>
            </a:r>
            <a:r>
              <a:rPr lang="tr-TR" baseline="0" noProof="0" dirty="0" smtClean="0"/>
              <a:t> bireylerin kimliklerine dair farklılıklardır. Eğitici, bireylerin sadece isimleriyle değil aynı zamanda babalarının isim ve soy ismiyle anıldığı Orta Doğu ve Güney Asya örneğini verebilir. Bu bilgilerin eksik olduğu durumlarda </a:t>
            </a:r>
            <a:r>
              <a:rPr lang="tr-TR" baseline="0" dirty="0" smtClean="0"/>
              <a:t>ülkeler, olası şüphelileri ve tanıkları tespit etmede ve uluslararası işbirliği sağlamada zorluk yaşayabilir. </a:t>
            </a:r>
          </a:p>
          <a:p>
            <a:endParaRPr lang="en-US" dirty="0"/>
          </a:p>
          <a:p>
            <a:r>
              <a:rPr lang="tr-TR" dirty="0" smtClean="0"/>
              <a:t>İkincisi ise farklı ülkelerde delillere dayanan farklı standartların bulunmasıdır. Slaytta</a:t>
            </a:r>
            <a:r>
              <a:rPr lang="tr-TR" baseline="0" dirty="0" smtClean="0"/>
              <a:t> tüm konularda kadının ifadesine erkeğin ifadesi ile eşit değer verilmeyen bazı İslam hukuku sistemlerinden örnekler verilmektedir. Bir soruşturma eyleminin tanıklar eşliğinde yürütülmesi gerektiği durumlarda bu husus önemlidir. Talepte bulunulan ülke talebe karşılık verirken talepte bulunan ülkenin göz önünde bulundurulması gereken kendine özgü standartları varsa bunun talepte açıkça belirtilmesi gerekmektedir. </a:t>
            </a:r>
            <a:endParaRPr lang="tr-TR" dirty="0" smtClean="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360562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tr-TR" sz="1200" b="0" i="0" u="none" strike="noStrike" kern="1200" cap="none" spc="0" normalizeH="0" baseline="0" noProof="0" dirty="0" smtClean="0">
                <a:ln>
                  <a:noFill/>
                </a:ln>
                <a:solidFill>
                  <a:prstClr val="black"/>
                </a:solidFill>
                <a:effectLst/>
                <a:uLnTx/>
                <a:uFillTx/>
                <a:latin typeface="+mn-lt"/>
                <a:ea typeface="ＭＳ Ｐゴシック" pitchFamily="-65" charset="-128"/>
              </a:rPr>
              <a:t>Bu slayt, Hindistan’ın bir yerin aranması için Birleşik Krallığa talepte bulunma durumunda ortaya çıkabilecek bir olasılığın örneğini sunmaktadır. Eğitici, bunun değişen hukuki geleneklerin uluslararası işbirliğinin etkililiğine olan etkisini göstermek için bir önek olarak sunulduğunu aktarmalıdır. </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40878558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Bu slayt, değişen</a:t>
            </a:r>
            <a:r>
              <a:rPr lang="tr-TR" baseline="0" noProof="0" dirty="0" smtClean="0"/>
              <a:t> hukuki geleneklere ilişkin zorluğa </a:t>
            </a:r>
            <a:r>
              <a:rPr lang="tr-TR" noProof="0" dirty="0" smtClean="0"/>
              <a:t>bazı çözümler sunmaktadır.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4775539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TR" noProof="0" dirty="0" smtClean="0"/>
              <a:t>Bu slayt, değişen</a:t>
            </a:r>
            <a:r>
              <a:rPr lang="tr-TR" baseline="0" noProof="0" dirty="0" smtClean="0"/>
              <a:t> hukuki geleneklere ilişkin zorluğa </a:t>
            </a:r>
            <a:r>
              <a:rPr lang="tr-TR" noProof="0" dirty="0" smtClean="0"/>
              <a:t>ek bir çözüm sunmaktadır.</a:t>
            </a:r>
            <a:r>
              <a:rPr lang="tr-TR" baseline="0" noProof="0" dirty="0" smtClean="0"/>
              <a:t> Diğer bir deyişle, delillerin toplanması gerektiği vb. gibi belirli yerel hukuk şartları kapsamında hukuki bilgi sağlanması için 7/24 ağından faydalanmak. </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6978626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tr-TR" sz="1200" b="0" i="0" u="none" strike="noStrike" kern="1200" cap="none" spc="0" normalizeH="0" baseline="0" noProof="0" dirty="0" smtClean="0">
                <a:ln>
                  <a:noFill/>
                </a:ln>
                <a:solidFill>
                  <a:prstClr val="black"/>
                </a:solidFill>
                <a:effectLst/>
                <a:uLnTx/>
                <a:uFillTx/>
                <a:latin typeface="+mn-lt"/>
                <a:ea typeface="ＭＳ Ｐゴシック" pitchFamily="-65" charset="-128"/>
              </a:rPr>
              <a:t>Bu slayt, elektronik delillere ilişkin uluslararası işbirliği ile ilgili beşinci zorluğu ele almaktadır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kumimoji="0" lang="tr-TR" sz="1200" b="0" i="0" u="none" strike="noStrike" kern="1200" cap="none" spc="0" normalizeH="0" baseline="0" noProof="0" dirty="0" smtClean="0">
              <a:ln>
                <a:noFill/>
              </a:ln>
              <a:solidFill>
                <a:prstClr val="black"/>
              </a:solidFill>
              <a:effectLst/>
              <a:uLnTx/>
              <a:uFillTx/>
              <a:latin typeface="+mn-lt"/>
              <a:ea typeface="ＭＳ Ｐゴシック" pitchFamily="-65"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tr-TR" sz="1200" b="0" i="0" u="none" strike="noStrike" kern="1200" cap="none" spc="0" normalizeH="0" baseline="0" noProof="0" dirty="0" smtClean="0">
                <a:ln>
                  <a:noFill/>
                </a:ln>
                <a:solidFill>
                  <a:prstClr val="black"/>
                </a:solidFill>
                <a:effectLst/>
                <a:uLnTx/>
                <a:uFillTx/>
                <a:latin typeface="+mn-lt"/>
                <a:ea typeface="ＭＳ Ｐゴシック" pitchFamily="-65" charset="-128"/>
              </a:rPr>
              <a:t>Eğitici atfetmeye ilişkin zorluğu kısaca anlatmalıdır. Elektronik delillere yönelik atfetme genellikle bir zorluk teşkil eder ve doğru şüphelilerin tespit edilmesi ve yargılanması sürecinde önemli bir role sahiptir. Uluslararası boyut işin içine girdiğinde atfetme daha da büyük bir sorun haline gelmektedir.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1644401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smtClean="0"/>
              <a:t>Bu slayt,</a:t>
            </a:r>
            <a:r>
              <a:rPr lang="tr-TR" baseline="0" dirty="0" smtClean="0"/>
              <a:t> elektronik delillere ilişkin uluslararası işbirliği ile ilgili ilk zorluğu ele almaktadır.  </a:t>
            </a:r>
            <a:r>
              <a:rPr lang="en-US" dirty="0" smtClean="0"/>
              <a:t> </a:t>
            </a:r>
            <a:endParaRPr lang="en-US" dirty="0"/>
          </a:p>
          <a:p>
            <a:endParaRPr lang="en-US" dirty="0"/>
          </a:p>
          <a:p>
            <a:r>
              <a:rPr lang="tr-TR" dirty="0" smtClean="0"/>
              <a:t>Eğitici hıza</a:t>
            </a:r>
            <a:r>
              <a:rPr lang="tr-TR" baseline="0" dirty="0" smtClean="0"/>
              <a:t> ilişkin zorluğu kısaca </a:t>
            </a:r>
            <a:r>
              <a:rPr lang="tr-TR" dirty="0" smtClean="0"/>
              <a:t>anlatmalıdır. Karşılıklı adli yardım süreçleri özü itibariyle yavaş işlemektedir. Fiziksel delillerin korunması çoğu zaman nispeten kolay olduğu için fiziksel delil içeren</a:t>
            </a:r>
            <a:r>
              <a:rPr lang="tr-TR" baseline="0" dirty="0" smtClean="0"/>
              <a:t> suçların araştırılmasında bu husus her zaman büyük bir zorluk teşkil etmez. Elektronik delil ise kaybolması ve değiştirilmesi bakımından her zaman daha hassastır.  Bu sebepten dolayı, elektronik delillere ilişkin karşılıklı yardım açısından hız son derece önemlidir. </a:t>
            </a:r>
            <a:endParaRPr lang="tr-TR" dirty="0" smtClean="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30791023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smtClean="0"/>
              <a:t>Elektronik delil içeren pek çok soruşturma şüphelinin belirli bir zamanda birli bir cihazla bağlantısının tespit edilmesini gerektirdiği için pek çok farklı</a:t>
            </a:r>
            <a:r>
              <a:rPr lang="tr-TR" baseline="0" dirty="0" smtClean="0"/>
              <a:t> delilin mevcut olması gerekir. Bu deliller, bir sonraki slaytta gösterileceği gibi farklı uluslararası temelli kaynaklarda muhafaza edilebilir.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30010094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tr-TR" dirty="0" smtClean="0"/>
              <a:t>Bu slayt, atfetmenin</a:t>
            </a:r>
            <a:r>
              <a:rPr lang="tr-TR" baseline="0" dirty="0" smtClean="0"/>
              <a:t> nasıl zorluk teşkil edeceğini gösteren bir vaka çalışması sunmaktadır. </a:t>
            </a:r>
            <a:r>
              <a:rPr lang="en-GB" dirty="0" smtClean="0"/>
              <a:t> </a:t>
            </a:r>
            <a:endParaRPr lang="en-GB" dirty="0"/>
          </a:p>
          <a:p>
            <a:endParaRPr lang="en-GB" dirty="0"/>
          </a:p>
          <a:p>
            <a:r>
              <a:rPr lang="en-GB" dirty="0"/>
              <a:t>http://www.nydailynews.com/news/national/fake-threat-shut-los-angeles-schools-article-1.2468707</a:t>
            </a:r>
          </a:p>
          <a:p>
            <a:endParaRPr lang="en-GB" dirty="0"/>
          </a:p>
          <a:p>
            <a:r>
              <a:rPr lang="tr-TR" i="1" dirty="0" smtClean="0"/>
              <a:t>Size bu e-postayı</a:t>
            </a:r>
            <a:r>
              <a:rPr lang="tr-TR" i="1" baseline="0" dirty="0" smtClean="0"/>
              <a:t> Salı günü 12.15.15 tarihinde meydana gelecek olaylar hakkında bilgi vermek için yazıyorum. </a:t>
            </a:r>
            <a:endParaRPr lang="en-GB" dirty="0"/>
          </a:p>
          <a:p>
            <a:r>
              <a:rPr lang="tr-TR" i="1" dirty="0" smtClean="0"/>
              <a:t>Çok büyük bir şey olacak. Çok büyük bir şey.</a:t>
            </a:r>
            <a:r>
              <a:rPr lang="tr-TR" i="1" baseline="0" dirty="0" smtClean="0"/>
              <a:t> Ülke içinde manşetlere düşecek. Hatta belki uluslararası manşetlere bile. Buradaki bir bölge lisesindeki son 4 senem tamamen cehennemdi benim için. Tam anlamıyla mutlak bir ıstırap. Zorbalık, yalnızlık, kabul görülmeme… hiçbir zaman bitmiyor. Peki, ne için? Sadece ‘farklı’ olduğum için mi?</a:t>
            </a:r>
          </a:p>
          <a:p>
            <a:r>
              <a:rPr lang="tr-TR" i="1" baseline="0" dirty="0" smtClean="0"/>
              <a:t>Hayır. Artık yeter. Ben dini bütün bir Müslümanım ve bir zamanlar şiddete karşıydım fakat şimdi yerel cihatçı bir grubun üyesiyim. Ancak bu şekilde katliamımı doğru şekilde gerçekleştirebilirim. Tek başıma yapamazdım. Benimle birlikte 32 yoldaşım yarın Allah yolunda öleceğiz. Los Angeles bölgesindeki tüm okullar hedef alınmıştır. Bazı okullarda şimdiden kilitli dolaplarda saklamış olduğumuz bombalarımız var. Stratejik olarak yerleştirilmişler ve böylesi nefret ve ayrımcılık barındıran binaları temelden yok etmek için tasarlanmışlardır. Okullardaki sırt çantalarına gizlemiş olduğumuz düdüklü tencere bombalarıdır. Azami hasarı vermesi için 20 pound barut ile doldurulmuşlardır. Cep telefonu aracılığıyla patlatılacaklardır. Sadece bomba da değil, öğle yemeği sırasında belirli bir saatte patlayacak sinir gaz ajanları da mevcuttur. Üstüne üstlük,  kardeşlerimle beraber </a:t>
            </a:r>
            <a:r>
              <a:rPr lang="tr-TR" i="1" baseline="0" dirty="0" err="1" smtClean="0"/>
              <a:t>kalaşnikof</a:t>
            </a:r>
            <a:r>
              <a:rPr lang="tr-TR" i="1" baseline="0" dirty="0" smtClean="0"/>
              <a:t> tüfeklere, </a:t>
            </a:r>
            <a:r>
              <a:rPr lang="tr-TR" i="1" baseline="0" dirty="0" err="1" smtClean="0"/>
              <a:t>Glock</a:t>
            </a:r>
            <a:r>
              <a:rPr lang="tr-TR" i="1" baseline="0" dirty="0" smtClean="0"/>
              <a:t> 18 makineli tabancalara ve pek çok el bombasına da sahibiz. Los Angeles bölgesinde bulunan tüm okullardaki her bir öğrenci acımasızca katledilecektir. Ve sizin bunu durdurmak için yapabileceğiniz hiçbir şey yok. </a:t>
            </a:r>
          </a:p>
          <a:p>
            <a:r>
              <a:rPr lang="tr-TR" i="1" baseline="0" dirty="0" smtClean="0"/>
              <a:t>Güvenliği arttırarak veya o gün için dersleri iptal ederek buna uğraşsanız bile bunun bir önemi yok. Güvenliğiniz bizi durdurmayı başaramaz. Bizler Allah’ın ordusuyuz. Dersleri iptal etseniz bile bombalama yine de gerçekleşecek ve biz de tüfeklerimizle Los Angeles, </a:t>
            </a:r>
            <a:r>
              <a:rPr kumimoji="0" lang="en-GB" sz="1200" b="0" i="1" u="none" strike="noStrike" kern="1200" cap="none" spc="0" normalizeH="0" baseline="0" noProof="0" dirty="0" smtClean="0">
                <a:ln>
                  <a:noFill/>
                </a:ln>
                <a:solidFill>
                  <a:prstClr val="black"/>
                </a:solidFill>
                <a:effectLst/>
                <a:uLnTx/>
                <a:uFillTx/>
                <a:latin typeface="+mn-lt"/>
                <a:ea typeface="ＭＳ Ｐゴシック" pitchFamily="-65" charset="-128"/>
              </a:rPr>
              <a:t>San Bernardino, Bakersfield</a:t>
            </a: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 ve </a:t>
            </a:r>
            <a:r>
              <a:rPr kumimoji="0" lang="en-GB" sz="1200" b="0" i="1" u="none" strike="noStrike" kern="1200" cap="none" spc="0" normalizeH="0" baseline="0" noProof="0" dirty="0" smtClean="0">
                <a:ln>
                  <a:noFill/>
                </a:ln>
                <a:solidFill>
                  <a:prstClr val="black"/>
                </a:solidFill>
                <a:effectLst/>
                <a:uLnTx/>
                <a:uFillTx/>
                <a:latin typeface="+mn-lt"/>
                <a:ea typeface="ＭＳ Ｐゴシック" pitchFamily="-65" charset="-128"/>
              </a:rPr>
              <a:t>San Diego</a:t>
            </a: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 </a:t>
            </a:r>
            <a:r>
              <a:rPr lang="tr-TR" i="1" baseline="0" dirty="0" smtClean="0"/>
              <a:t>sokaklarına ve iş yerlerine ineriz. </a:t>
            </a:r>
          </a:p>
          <a:p>
            <a:r>
              <a:rPr lang="tr-TR" i="1" baseline="0" dirty="0" smtClean="0"/>
              <a:t>Size iyi şanslar. Bu sizin son gününüz olabileceği için Allah’a dua etme vaktiniz gelmiştir. </a:t>
            </a:r>
          </a:p>
        </p:txBody>
      </p:sp>
      <p:sp>
        <p:nvSpPr>
          <p:cNvPr id="4" name="Slide Number Placeholder 3"/>
          <p:cNvSpPr>
            <a:spLocks noGrp="1"/>
          </p:cNvSpPr>
          <p:nvPr>
            <p:ph type="sldNum" sz="quarter" idx="10"/>
          </p:nvPr>
        </p:nvSpPr>
        <p:spPr/>
        <p:txBody>
          <a:bodyPr/>
          <a:lstStyle/>
          <a:p>
            <a:fld id="{F4AF2A8B-5D3B-4B50-A5B3-7F29CC5E2C44}" type="slidenum">
              <a:rPr lang="en-GB" smtClean="0"/>
              <a:pPr/>
              <a:t>32</a:t>
            </a:fld>
            <a:endParaRPr lang="en-GB"/>
          </a:p>
        </p:txBody>
      </p:sp>
    </p:spTree>
    <p:extLst>
      <p:ext uri="{BB962C8B-B14F-4D97-AF65-F5344CB8AC3E}">
        <p14:creationId xmlns:p14="http://schemas.microsoft.com/office/powerpoint/2010/main" val="12609308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dirty="0"/>
              <a:t>http://www.nydailynews.com/news/national/fake-threat-shut-los-angeles-schools-article-1.2468707</a:t>
            </a:r>
          </a:p>
          <a:p>
            <a:endParaRPr lang="en-GB" dirty="0"/>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Size bu e-postayı Salı günü 12.15.15 tarihinde meydana gelecek olaylar hakkında bilgi vermek için yazıyorum. </a:t>
            </a:r>
            <a:endParaRPr kumimoji="0" lang="en-GB" sz="1200" b="0" i="0" u="none" strike="noStrike" kern="1200" cap="none" spc="0" normalizeH="0" baseline="0" noProof="0" dirty="0" smtClean="0">
              <a:ln>
                <a:noFill/>
              </a:ln>
              <a:solidFill>
                <a:prstClr val="black"/>
              </a:solidFill>
              <a:effectLst/>
              <a:uLnTx/>
              <a:uFillTx/>
              <a:latin typeface="+mn-lt"/>
              <a:ea typeface="ＭＳ Ｐゴシック" pitchFamily="-65"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Çok büyük bir şey olacak. Çok büyük bir şey. Ülke içinde manşetlere düşecek. Hatta belki uluslararası manşetlere bile. Buradaki bir bölge lisesindeki son 4 senem tamamen cehennemdi benim için. Tam anlamıyla mutlak bir ıstırap. Zorbalık, yalnızlık, kabul görülmeme… hiçbir zaman bitmiyor. Peki, ne için? Sadece ‘farklı’ olduğum için mi?</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Hayır. Artık yeter. Ben dini bütün bir Müslümanım ve bir zamanlar şiddete karşıydım fakat şimdi yerel cihatçı bir grubun üyesiyim. Ancak bu şekilde katliamımı doğru şekilde gerçekleştirebilirim. Tek başıma yapamazdım. Benimle birlikte 32 yoldaşım yarın Allah yolunda öleceğiz. Los Angeles bölgesindeki tüm okullar hedef alınmıştır. Bazı okullarda şimdiden kilitli dolaplarda saklamış olduğumuz bombalarımız var. Stratejik olarak yerleştirilmişler ve böylesi nefret ve ayrımcılık barındıran binaları temelden yok etmek için tasarlanmışlardır. Okullardaki sırt çantalarına gizlemiş olduğumuz düdüklü tencere bombalarıdır. Azami hasarı vermesi için 20 pound barut ile doldurulmuşlardır. Cep telefonu aracılığıyla patlatılacaklardır. Sadece bomba da değil, öğle yemeği sırasında belirli bir saatte patlayacak sinir gaz ajanları da mevcuttur. Üstüne üstlük,  kardeşlerimle beraber </a:t>
            </a:r>
            <a:r>
              <a:rPr kumimoji="0" lang="tr-TR" sz="1200" b="0" i="1" u="none" strike="noStrike" kern="1200" cap="none" spc="0" normalizeH="0" baseline="0" noProof="0" dirty="0" err="1" smtClean="0">
                <a:ln>
                  <a:noFill/>
                </a:ln>
                <a:solidFill>
                  <a:prstClr val="black"/>
                </a:solidFill>
                <a:effectLst/>
                <a:uLnTx/>
                <a:uFillTx/>
                <a:latin typeface="+mn-lt"/>
                <a:ea typeface="ＭＳ Ｐゴシック" pitchFamily="-65" charset="-128"/>
              </a:rPr>
              <a:t>kalaşnikof</a:t>
            </a: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 tüfeklere, </a:t>
            </a:r>
            <a:r>
              <a:rPr kumimoji="0" lang="tr-TR" sz="1200" b="0" i="1" u="none" strike="noStrike" kern="1200" cap="none" spc="0" normalizeH="0" baseline="0" noProof="0" dirty="0" err="1" smtClean="0">
                <a:ln>
                  <a:noFill/>
                </a:ln>
                <a:solidFill>
                  <a:prstClr val="black"/>
                </a:solidFill>
                <a:effectLst/>
                <a:uLnTx/>
                <a:uFillTx/>
                <a:latin typeface="+mn-lt"/>
                <a:ea typeface="ＭＳ Ｐゴシック" pitchFamily="-65" charset="-128"/>
              </a:rPr>
              <a:t>Glock</a:t>
            </a: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 18 makineli tabancalara ve pek çok el bombasına da sahibiz. Los Angeles bölgesinde bulunan tüm okullardaki her bir öğrenci acımasızca katledilecektir. Ve sizin bunu durdurmak için yapabileceğiniz hiçbir şey yok. </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Güvenliği arttırarak veya o gün için dersleri iptal ederek buna uğraşsanız bile bunun bir önemi yok. Güvenliğiniz bizi durdurmayı başaramaz. Bizler Allah’ın ordusuyuz. Dersleri iptal etseniz bile bombalama yine de gerçekleşecek ve biz de tüfeklerimizle Los Angeles, </a:t>
            </a:r>
            <a:r>
              <a:rPr kumimoji="0" lang="en-GB" sz="1200" b="0" i="1" u="none" strike="noStrike" kern="1200" cap="none" spc="0" normalizeH="0" baseline="0" noProof="0" dirty="0" smtClean="0">
                <a:ln>
                  <a:noFill/>
                </a:ln>
                <a:solidFill>
                  <a:prstClr val="black"/>
                </a:solidFill>
                <a:effectLst/>
                <a:uLnTx/>
                <a:uFillTx/>
                <a:latin typeface="+mn-lt"/>
                <a:ea typeface="ＭＳ Ｐゴシック" pitchFamily="-65" charset="-128"/>
              </a:rPr>
              <a:t>San Bernardino, Bakersfield</a:t>
            </a: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 ve </a:t>
            </a:r>
            <a:r>
              <a:rPr kumimoji="0" lang="en-GB" sz="1200" b="0" i="1" u="none" strike="noStrike" kern="1200" cap="none" spc="0" normalizeH="0" baseline="0" noProof="0" dirty="0" smtClean="0">
                <a:ln>
                  <a:noFill/>
                </a:ln>
                <a:solidFill>
                  <a:prstClr val="black"/>
                </a:solidFill>
                <a:effectLst/>
                <a:uLnTx/>
                <a:uFillTx/>
                <a:latin typeface="+mn-lt"/>
                <a:ea typeface="ＭＳ Ｐゴシック" pitchFamily="-65" charset="-128"/>
              </a:rPr>
              <a:t>San Diego</a:t>
            </a: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 sokaklarına ve iş yerlerine ineriz. </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Size iyi şanslar. Bu sizin son gününüz olabileceği için Allah’a dua etme vaktiniz gelmiştir. </a:t>
            </a:r>
            <a:endParaRPr lang="en-GB" dirty="0"/>
          </a:p>
          <a:p>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pPr/>
              <a:t>33</a:t>
            </a:fld>
            <a:endParaRPr lang="en-GB"/>
          </a:p>
        </p:txBody>
      </p:sp>
    </p:spTree>
    <p:extLst>
      <p:ext uri="{BB962C8B-B14F-4D97-AF65-F5344CB8AC3E}">
        <p14:creationId xmlns:p14="http://schemas.microsoft.com/office/powerpoint/2010/main" val="33087331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GB" dirty="0" smtClean="0"/>
              <a:t>subpoena</a:t>
            </a:r>
            <a:r>
              <a:rPr lang="en-GB" baseline="0" dirty="0" smtClean="0"/>
              <a:t> </a:t>
            </a:r>
            <a:r>
              <a:rPr lang="tr-TR" baseline="0" dirty="0" smtClean="0"/>
              <a:t>emrinin ifşa ettiği:</a:t>
            </a:r>
            <a:r>
              <a:rPr lang="en-GB" baseline="0" dirty="0" smtClean="0"/>
              <a:t> </a:t>
            </a:r>
            <a:r>
              <a:rPr lang="tr-TR" baseline="0" dirty="0" smtClean="0"/>
              <a:t>BU OLDUKÇA SIRADAN BİR LİSTEDİR </a:t>
            </a:r>
            <a:r>
              <a:rPr lang="en-GB" baseline="0" dirty="0" smtClean="0"/>
              <a:t>– </a:t>
            </a:r>
            <a:r>
              <a:rPr lang="tr-TR" baseline="0" dirty="0" smtClean="0"/>
              <a:t>pek çok detayı göstermekle birlikte şüphelinin kimliğinin tespit edilmesine yardımcı olmamıştır</a:t>
            </a:r>
          </a:p>
          <a:p>
            <a:endParaRPr lang="en-GB" dirty="0"/>
          </a:p>
          <a:p>
            <a:r>
              <a:rPr lang="en-GB" dirty="0"/>
              <a:t>http://www.nydailynews.com/news/national/fake-threat-shut-los-angeles-schools-article-1.2468707</a:t>
            </a:r>
          </a:p>
          <a:p>
            <a:endParaRPr lang="en-GB" dirty="0"/>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Size bu e-postayı Salı günü 12.15.15 tarihinde meydana gelecek olaylar hakkında bilgi vermek için yazıyorum. </a:t>
            </a:r>
            <a:endParaRPr kumimoji="0" lang="en-GB" sz="1200" b="0" i="0" u="none" strike="noStrike" kern="1200" cap="none" spc="0" normalizeH="0" baseline="0" noProof="0" dirty="0" smtClean="0">
              <a:ln>
                <a:noFill/>
              </a:ln>
              <a:solidFill>
                <a:prstClr val="black"/>
              </a:solidFill>
              <a:effectLst/>
              <a:uLnTx/>
              <a:uFillTx/>
              <a:latin typeface="+mn-lt"/>
              <a:ea typeface="ＭＳ Ｐゴシック" pitchFamily="-65"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Çok büyük bir şey olacak. Çok büyük bir şey. Ülke içinde manşetlere düşecek. Hatta belki uluslararası manşetlere bile. Buradaki bir bölge lisesindeki son 4 senem tamamen cehennemdi benim için. Tam anlamıyla mutlak bir ıstırap. Zorbalık, yalnızlık, kabul görülmeme… hiçbir zaman bitmiyor. Peki, ne için? Sadece ‘farklı’ olduğum için mi?</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Hayır. Artık yeter. Ben dini bütün bir Müslümanım ve bir zamanlar şiddete karşıydım fakat şimdi yerel cihatçı bir grubun üyesiyim. Ancak bu şekilde katliamımı doğru şekilde gerçekleştirebilirim. Tek başıma yapamazdım. Benimle birlikte 32 yoldaşım yarın Allah yolunda öleceğiz. Los Angeles bölgesindeki tüm okullar hedef alınmıştır. Bazı okullarda şimdiden kilitli dolaplarda saklamış olduğumuz bombalarımız var. Stratejik olarak yerleştirilmişler ve böylesi nefret ve ayrımcılık barındıran binaları temelden yok etmek için tasarlanmışlardır. Okullardaki sırt çantalarına gizlemiş olduğumuz düdüklü tencere bombalarıdır. Azami hasarı vermesi için 20 pound barut ile doldurulmuşlardır. Cep telefonu aracılığıyla patlatılacaklardır. Sadece bomba da değil, öğle yemeği sırasında belirli bir saatte patlayacak sinir gaz ajanları da mevcuttur. Üstüne üstlük,  kardeşlerimle beraber </a:t>
            </a:r>
            <a:r>
              <a:rPr kumimoji="0" lang="tr-TR" sz="1200" b="0" i="1" u="none" strike="noStrike" kern="1200" cap="none" spc="0" normalizeH="0" baseline="0" noProof="0" dirty="0" err="1" smtClean="0">
                <a:ln>
                  <a:noFill/>
                </a:ln>
                <a:solidFill>
                  <a:prstClr val="black"/>
                </a:solidFill>
                <a:effectLst/>
                <a:uLnTx/>
                <a:uFillTx/>
                <a:latin typeface="+mn-lt"/>
                <a:ea typeface="ＭＳ Ｐゴシック" pitchFamily="-65" charset="-128"/>
              </a:rPr>
              <a:t>kalaşnikof</a:t>
            </a: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 tüfeklere, </a:t>
            </a:r>
            <a:r>
              <a:rPr kumimoji="0" lang="tr-TR" sz="1200" b="0" i="1" u="none" strike="noStrike" kern="1200" cap="none" spc="0" normalizeH="0" baseline="0" noProof="0" dirty="0" err="1" smtClean="0">
                <a:ln>
                  <a:noFill/>
                </a:ln>
                <a:solidFill>
                  <a:prstClr val="black"/>
                </a:solidFill>
                <a:effectLst/>
                <a:uLnTx/>
                <a:uFillTx/>
                <a:latin typeface="+mn-lt"/>
                <a:ea typeface="ＭＳ Ｐゴシック" pitchFamily="-65" charset="-128"/>
              </a:rPr>
              <a:t>Glock</a:t>
            </a: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 18 makineli tabancalara ve pek çok el bombasına da sahibiz. Los Angeles bölgesinde bulunan tüm okullardaki her bir öğrenci acımasızca katledilecektir. Ve sizin bunu durdurmak için yapabileceğiniz hiçbir şey yok. </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Güvenliği arttırarak veya o gün için dersleri iptal ederek buna uğraşsanız bile bunun bir önemi yok. Güvenliğiniz bizi durdurmayı başaramaz. Bizler Allah’ın ordusuyuz. Dersleri iptal etseniz bile bombalama yine de gerçekleşecek ve biz de tüfeklerimizle Los Angeles, </a:t>
            </a:r>
            <a:r>
              <a:rPr kumimoji="0" lang="en-GB" sz="1200" b="0" i="1" u="none" strike="noStrike" kern="1200" cap="none" spc="0" normalizeH="0" baseline="0" noProof="0" dirty="0" smtClean="0">
                <a:ln>
                  <a:noFill/>
                </a:ln>
                <a:solidFill>
                  <a:prstClr val="black"/>
                </a:solidFill>
                <a:effectLst/>
                <a:uLnTx/>
                <a:uFillTx/>
                <a:latin typeface="+mn-lt"/>
                <a:ea typeface="ＭＳ Ｐゴシック" pitchFamily="-65" charset="-128"/>
              </a:rPr>
              <a:t>San Bernardino, Bakersfield</a:t>
            </a: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 ve </a:t>
            </a:r>
            <a:r>
              <a:rPr kumimoji="0" lang="en-GB" sz="1200" b="0" i="1" u="none" strike="noStrike" kern="1200" cap="none" spc="0" normalizeH="0" baseline="0" noProof="0" dirty="0" smtClean="0">
                <a:ln>
                  <a:noFill/>
                </a:ln>
                <a:solidFill>
                  <a:prstClr val="black"/>
                </a:solidFill>
                <a:effectLst/>
                <a:uLnTx/>
                <a:uFillTx/>
                <a:latin typeface="+mn-lt"/>
                <a:ea typeface="ＭＳ Ｐゴシック" pitchFamily="-65" charset="-128"/>
              </a:rPr>
              <a:t>San Diego</a:t>
            </a: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 sokaklarına ve iş yerlerine ineriz. </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Size iyi şanslar. Bu sizin son gününüz olabileceği için Allah’a dua etme vaktiniz gelmiştir. </a:t>
            </a:r>
            <a:endParaRPr lang="en-GB" dirty="0"/>
          </a:p>
          <a:p>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pPr/>
              <a:t>34</a:t>
            </a:fld>
            <a:endParaRPr lang="en-GB"/>
          </a:p>
        </p:txBody>
      </p:sp>
    </p:spTree>
    <p:extLst>
      <p:ext uri="{BB962C8B-B14F-4D97-AF65-F5344CB8AC3E}">
        <p14:creationId xmlns:p14="http://schemas.microsoft.com/office/powerpoint/2010/main" val="40998110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tr-TR" dirty="0" smtClean="0"/>
              <a:t>Tüm</a:t>
            </a:r>
            <a:r>
              <a:rPr lang="tr-TR" baseline="0" dirty="0" smtClean="0"/>
              <a:t> bu bilgilere rağmen hiçbir tutuklama gerçekleşmemiştir. Mevcut deliller takip edilmiş olsa bilse çıkmaz yol.</a:t>
            </a:r>
            <a:endParaRPr lang="en-GB" dirty="0"/>
          </a:p>
          <a:p>
            <a:endParaRPr lang="en-GB" dirty="0"/>
          </a:p>
          <a:p>
            <a:r>
              <a:rPr lang="en-GB" dirty="0"/>
              <a:t>http://www.nydailynews.com/news/national/fake-threat-shut-los-angeles-schools-article-1.2468707</a:t>
            </a:r>
          </a:p>
          <a:p>
            <a:endParaRPr lang="en-GB" dirty="0"/>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Size bu e-postayı Salı günü 12.15.15 tarihinde meydana gelecek olaylar hakkında bilgi vermek için yazıyorum. </a:t>
            </a:r>
            <a:endParaRPr kumimoji="0" lang="en-GB" sz="1200" b="0" i="0" u="none" strike="noStrike" kern="1200" cap="none" spc="0" normalizeH="0" baseline="0" noProof="0" dirty="0" smtClean="0">
              <a:ln>
                <a:noFill/>
              </a:ln>
              <a:solidFill>
                <a:prstClr val="black"/>
              </a:solidFill>
              <a:effectLst/>
              <a:uLnTx/>
              <a:uFillTx/>
              <a:latin typeface="+mn-lt"/>
              <a:ea typeface="ＭＳ Ｐゴシック" pitchFamily="-65"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Çok büyük bir şey olacak. Çok büyük bir şey. Ülke içinde manşetlere düşecek. Hatta belki uluslararası manşetlere bile. Buradaki bir bölge lisesindeki son 4 senem tamamen cehennemdi benim için. Tam anlamıyla mutlak bir ıstırap. Zorbalık, yalnızlık, kabul görülmeme… hiçbir zaman bitmiyor. Peki, ne için? Sadece ‘farklı’ olduğum için mi?</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Hayır. Artık yeter. Ben dini bütün bir Müslümanım ve bir zamanlar şiddete karşıydım fakat şimdi yerel cihatçı bir grubun üyesiyim. Ancak bu şekilde katliamımı doğru şekilde gerçekleştirebilirim. Tek başıma yapamazdım. Benimle birlikte 32 yoldaşım yarın Allah yolunda öleceğiz. Los Angeles bölgesindeki tüm okullar hedef alınmıştır. Bazı okullarda şimdiden kilitli dolaplarda saklamış olduğumuz bombalarımız var. Stratejik olarak yerleştirilmişler ve böylesi nefret ve ayrımcılık barındıran binaları temelden yok etmek için tasarlanmışlardır. Okullardaki sırt çantalarına gizlemiş olduğumuz düdüklü tencere bombalarıdır. Azami hasarı vermesi için 20 pound barut ile doldurulmuşlardır. Cep telefonu aracılığıyla patlatılacaklardır. Sadece bomba da değil, öğle yemeği sırasında belirli bir saatte patlayacak sinir gaz ajanları da mevcuttur. Üstüne üstlük,  kardeşlerimle beraber </a:t>
            </a:r>
            <a:r>
              <a:rPr kumimoji="0" lang="tr-TR" sz="1200" b="0" i="1" u="none" strike="noStrike" kern="1200" cap="none" spc="0" normalizeH="0" baseline="0" noProof="0" dirty="0" err="1" smtClean="0">
                <a:ln>
                  <a:noFill/>
                </a:ln>
                <a:solidFill>
                  <a:prstClr val="black"/>
                </a:solidFill>
                <a:effectLst/>
                <a:uLnTx/>
                <a:uFillTx/>
                <a:latin typeface="+mn-lt"/>
                <a:ea typeface="ＭＳ Ｐゴシック" pitchFamily="-65" charset="-128"/>
              </a:rPr>
              <a:t>kalaşnikof</a:t>
            </a: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 tüfeklere, </a:t>
            </a:r>
            <a:r>
              <a:rPr kumimoji="0" lang="tr-TR" sz="1200" b="0" i="1" u="none" strike="noStrike" kern="1200" cap="none" spc="0" normalizeH="0" baseline="0" noProof="0" dirty="0" err="1" smtClean="0">
                <a:ln>
                  <a:noFill/>
                </a:ln>
                <a:solidFill>
                  <a:prstClr val="black"/>
                </a:solidFill>
                <a:effectLst/>
                <a:uLnTx/>
                <a:uFillTx/>
                <a:latin typeface="+mn-lt"/>
                <a:ea typeface="ＭＳ Ｐゴシック" pitchFamily="-65" charset="-128"/>
              </a:rPr>
              <a:t>Glock</a:t>
            </a: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 18 makineli tabancalara ve pek çok el bombasına da sahibiz. Los Angeles bölgesinde bulunan tüm okullardaki her bir öğrenci acımasızca katledilecektir. Ve sizin bunu durdurmak için yapabileceğiniz hiçbir şey yok. </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Güvenliği arttırarak veya o gün için dersleri iptal ederek buna uğraşsanız bile bunun bir önemi yok. Güvenliğiniz bizi durdurmayı başaramaz. Bizler Allah’ın ordusuyuz. Dersleri iptal etseniz bile bombalama yine de gerçekleşecek ve biz de tüfeklerimizle Los Angeles, </a:t>
            </a:r>
            <a:r>
              <a:rPr kumimoji="0" lang="en-GB" sz="1200" b="0" i="1" u="none" strike="noStrike" kern="1200" cap="none" spc="0" normalizeH="0" baseline="0" noProof="0" dirty="0" smtClean="0">
                <a:ln>
                  <a:noFill/>
                </a:ln>
                <a:solidFill>
                  <a:prstClr val="black"/>
                </a:solidFill>
                <a:effectLst/>
                <a:uLnTx/>
                <a:uFillTx/>
                <a:latin typeface="+mn-lt"/>
                <a:ea typeface="ＭＳ Ｐゴシック" pitchFamily="-65" charset="-128"/>
              </a:rPr>
              <a:t>San Bernardino, Bakersfield</a:t>
            </a: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 ve </a:t>
            </a:r>
            <a:r>
              <a:rPr kumimoji="0" lang="en-GB" sz="1200" b="0" i="1" u="none" strike="noStrike" kern="1200" cap="none" spc="0" normalizeH="0" baseline="0" noProof="0" dirty="0" smtClean="0">
                <a:ln>
                  <a:noFill/>
                </a:ln>
                <a:solidFill>
                  <a:prstClr val="black"/>
                </a:solidFill>
                <a:effectLst/>
                <a:uLnTx/>
                <a:uFillTx/>
                <a:latin typeface="+mn-lt"/>
                <a:ea typeface="ＭＳ Ｐゴシック" pitchFamily="-65" charset="-128"/>
              </a:rPr>
              <a:t>San Diego</a:t>
            </a: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 sokaklarına ve iş yerlerine ineriz. </a:t>
            </a:r>
          </a:p>
          <a:p>
            <a:pPr marL="0" marR="0" lvl="0" indent="0" algn="l" defTabSz="457200" rtl="0" eaLnBrk="0" fontAlgn="base" latinLnBrk="0" hangingPunct="0">
              <a:lnSpc>
                <a:spcPct val="100000"/>
              </a:lnSpc>
              <a:spcBef>
                <a:spcPct val="30000"/>
              </a:spcBef>
              <a:spcAft>
                <a:spcPct val="0"/>
              </a:spcAft>
              <a:buClrTx/>
              <a:buSzTx/>
              <a:buFontTx/>
              <a:buNone/>
              <a:tabLst/>
              <a:defRPr/>
            </a:pPr>
            <a:r>
              <a:rPr kumimoji="0" lang="tr-TR" sz="1200" b="0" i="1" u="none" strike="noStrike" kern="1200" cap="none" spc="0" normalizeH="0" baseline="0" noProof="0" dirty="0" smtClean="0">
                <a:ln>
                  <a:noFill/>
                </a:ln>
                <a:solidFill>
                  <a:prstClr val="black"/>
                </a:solidFill>
                <a:effectLst/>
                <a:uLnTx/>
                <a:uFillTx/>
                <a:latin typeface="+mn-lt"/>
                <a:ea typeface="ＭＳ Ｐゴシック" pitchFamily="-65" charset="-128"/>
              </a:rPr>
              <a:t>Size iyi şanslar. Bu sizin son gününüz olabileceği için Allah’a dua etme vaktiniz gelmiştir. </a:t>
            </a:r>
            <a:endParaRPr kumimoji="0" lang="en-GB" sz="1200" b="0" i="0" u="none" strike="noStrike" kern="1200" cap="none" spc="0" normalizeH="0" baseline="0" noProof="0" dirty="0" smtClean="0">
              <a:ln>
                <a:noFill/>
              </a:ln>
              <a:solidFill>
                <a:prstClr val="black"/>
              </a:solidFill>
              <a:effectLst/>
              <a:uLnTx/>
              <a:uFillTx/>
              <a:latin typeface="+mn-lt"/>
              <a:ea typeface="ＭＳ Ｐゴシック" pitchFamily="-65" charset="-128"/>
            </a:endParaRPr>
          </a:p>
        </p:txBody>
      </p:sp>
      <p:sp>
        <p:nvSpPr>
          <p:cNvPr id="4" name="Slide Number Placeholder 3"/>
          <p:cNvSpPr>
            <a:spLocks noGrp="1"/>
          </p:cNvSpPr>
          <p:nvPr>
            <p:ph type="sldNum" sz="quarter" idx="10"/>
          </p:nvPr>
        </p:nvSpPr>
        <p:spPr/>
        <p:txBody>
          <a:bodyPr/>
          <a:lstStyle/>
          <a:p>
            <a:fld id="{F4AF2A8B-5D3B-4B50-A5B3-7F29CC5E2C44}" type="slidenum">
              <a:rPr lang="en-GB" smtClean="0"/>
              <a:pPr/>
              <a:t>35</a:t>
            </a:fld>
            <a:endParaRPr lang="en-GB"/>
          </a:p>
        </p:txBody>
      </p:sp>
    </p:spTree>
    <p:extLst>
      <p:ext uri="{BB962C8B-B14F-4D97-AF65-F5344CB8AC3E}">
        <p14:creationId xmlns:p14="http://schemas.microsoft.com/office/powerpoint/2010/main" val="53854927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TR" sz="1200" dirty="0" smtClean="0"/>
              <a:t>Bu slayt, oturumun hedeflerini tekrar etmektedir. Eğitici, konuların bu modülde ele alındığını teyit etmek için bu hedeflerin üzerinden tekrar geçebilir.</a:t>
            </a:r>
            <a:r>
              <a:rPr lang="en-GB" sz="1200" dirty="0" smtClean="0"/>
              <a:t> </a:t>
            </a:r>
            <a:endParaRPr lang="en-GB" sz="120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4200629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tr-TR" dirty="0" smtClean="0"/>
              <a:t>Bu slayt, elektronik delillere ilişkin taleplerin gecikmeden</a:t>
            </a:r>
            <a:r>
              <a:rPr lang="tr-TR" baseline="0" dirty="0" smtClean="0"/>
              <a:t> yapılması gerektiğinin sebeplerini belirtmektedir. Eğitici, veri korunması ile ilgili hususları ve hizmet sağlayıcılarının, bireylerin ve işletmelerin nasıl her zaman verileri saklamadıklarını açıklamalıdır. Verilerin korunmamasının bir sebebi olarak uygulanabilirlik sorunları, masraf ile ilgili hususlar veya yasal kısıtlamalar belirtilebilir.</a:t>
            </a:r>
            <a:r>
              <a:rPr lang="en-US" dirty="0" smtClean="0"/>
              <a:t> </a:t>
            </a:r>
            <a:endParaRPr lang="en-US" dirty="0"/>
          </a:p>
          <a:p>
            <a:endParaRPr lang="en-US" dirty="0"/>
          </a:p>
          <a:p>
            <a:r>
              <a:rPr lang="tr-TR" dirty="0" smtClean="0"/>
              <a:t>AB Veri Koruma Direktifine</a:t>
            </a:r>
            <a:r>
              <a:rPr lang="tr-TR" baseline="0" dirty="0" smtClean="0"/>
              <a:t> ilişkin ise eğitici, bu Direktif kapsamında AB üye ülkelerinin, vatandaşların telekomünikasyon verilerini altı aydan 24 aya kadar saklamaları gerektiğini açıklayabilir. Bu, AB ülkelerinin verileri, ihtiyaçlara karşılık verebilmek amacıyla belirli bir süre sakladıkları anlamına gelmektedir. Avrupa Birliği Adalet Divanı, verileri tutulan kişilere herhangi bir bildirim yapılmadan verilerin toplanmasının AB Temel Hakları Şartı kapsamında korunan özel hayatın gizliliğini ihlal ettiği gerekçesiyle İrlanda Dijital Hakları şirketi tarafından farklı mercilere karşı açılan davaya cevap olarak </a:t>
            </a:r>
            <a:r>
              <a:rPr lang="tr-TR" dirty="0" smtClean="0"/>
              <a:t>2014 yılında</a:t>
            </a:r>
            <a:r>
              <a:rPr lang="tr-TR" baseline="0" dirty="0" smtClean="0"/>
              <a:t> bu Direktifin geçersiz olduğunu ilan etmiştir.</a:t>
            </a:r>
            <a:r>
              <a:rPr lang="en-US" dirty="0" smtClean="0"/>
              <a:t> </a:t>
            </a:r>
            <a:endParaRPr lang="en-US" dirty="0"/>
          </a:p>
          <a:p>
            <a:endParaRPr lang="en-US" dirty="0"/>
          </a:p>
          <a:p>
            <a:r>
              <a:rPr lang="tr-TR" dirty="0" smtClean="0"/>
              <a:t>Eğitici, AB Veri Koruma Direktifinin hukuka aykırı olarak ilan edilmesiyle birlikte AB ülkelerindeki hizmet sağlayıcılarının,</a:t>
            </a:r>
            <a:r>
              <a:rPr lang="tr-TR" baseline="0" dirty="0" smtClean="0"/>
              <a:t> kişilerin genel olarak ve bildirim yapılmaksızın verilerini tutmaları için hiçbir yasal dayanaklarının bulunmadığını anlatmalıdır. Bu konu, hız zorluğuna değinmenin önemini daha da arttırmaktadır.</a:t>
            </a:r>
            <a:r>
              <a:rPr lang="en-US" dirty="0" smtClean="0"/>
              <a:t>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a:p>
        </p:txBody>
      </p:sp>
    </p:spTree>
    <p:extLst>
      <p:ext uri="{BB962C8B-B14F-4D97-AF65-F5344CB8AC3E}">
        <p14:creationId xmlns:p14="http://schemas.microsoft.com/office/powerpoint/2010/main" val="23550685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smtClean="0"/>
              <a:t>Bu slayt, karşılıklı</a:t>
            </a:r>
            <a:r>
              <a:rPr lang="tr-TR" baseline="0" dirty="0" smtClean="0"/>
              <a:t> adli yardım süreçlerinin özü itibariyle yavaş işlediği gerçeğine vurgu yaparak</a:t>
            </a:r>
            <a:r>
              <a:rPr lang="tr-TR" dirty="0" smtClean="0"/>
              <a:t> hız zorluğunu açıklamaktadır.</a:t>
            </a:r>
            <a:r>
              <a:rPr lang="tr-TR" baseline="0" dirty="0" smtClean="0"/>
              <a:t> Bir sonraki slayt ise sıradan bir sürecin örneğini sunmaktadır.</a:t>
            </a:r>
            <a:r>
              <a:rPr lang="en-US" dirty="0" smtClean="0"/>
              <a:t>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39531193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tr-TR" dirty="0" smtClean="0"/>
              <a:t>Bu slaytta talepte bulunulan ülke açısından talep edilen aksiyonun gerçekleştirilmesi</a:t>
            </a:r>
            <a:r>
              <a:rPr lang="tr-TR" baseline="0" dirty="0" smtClean="0"/>
              <a:t> anına kadar </a:t>
            </a:r>
            <a:r>
              <a:rPr lang="tr-TR" dirty="0" smtClean="0"/>
              <a:t>pek çok ülke tarafından uygulanan</a:t>
            </a:r>
            <a:r>
              <a:rPr lang="tr-TR" baseline="0" dirty="0" smtClean="0"/>
              <a:t> olağan bir karşılıklı yardım süreci gösterilmektedir. Aşağıdaki adımları özetlemektedir: </a:t>
            </a:r>
            <a:endParaRPr lang="en-US" dirty="0"/>
          </a:p>
          <a:p>
            <a:pPr marL="228600" indent="-228600">
              <a:buAutoNum type="arabicPeriod"/>
            </a:pPr>
            <a:r>
              <a:rPr lang="tr-TR" dirty="0" smtClean="0"/>
              <a:t>Gelen talep</a:t>
            </a:r>
            <a:endParaRPr lang="en-US" dirty="0"/>
          </a:p>
          <a:p>
            <a:pPr marL="228600" indent="-228600">
              <a:buAutoNum type="arabicPeriod"/>
            </a:pPr>
            <a:r>
              <a:rPr lang="tr-TR" dirty="0" smtClean="0"/>
              <a:t>Dışişleri Bakanlığı tarafından alınan talep </a:t>
            </a:r>
            <a:r>
              <a:rPr lang="en-US" dirty="0" smtClean="0"/>
              <a:t>(</a:t>
            </a:r>
            <a:r>
              <a:rPr lang="tr-TR" dirty="0" smtClean="0"/>
              <a:t>merkezi otorite olarak bulunduğu durumlarda</a:t>
            </a:r>
            <a:r>
              <a:rPr lang="en-US" dirty="0" smtClean="0"/>
              <a:t>)</a:t>
            </a:r>
            <a:endParaRPr lang="en-US" dirty="0"/>
          </a:p>
          <a:p>
            <a:pPr marL="228600" indent="-228600">
              <a:buAutoNum type="arabicPeriod"/>
            </a:pPr>
            <a:r>
              <a:rPr lang="tr-TR" dirty="0" smtClean="0"/>
              <a:t>Dışişleri Bakanlığı, talebin bir kopyasını Milli Güvenlik</a:t>
            </a:r>
            <a:r>
              <a:rPr lang="tr-TR" baseline="0" dirty="0" smtClean="0"/>
              <a:t> Kuruluna gönderir </a:t>
            </a:r>
            <a:endParaRPr lang="en-US" dirty="0" smtClean="0"/>
          </a:p>
          <a:p>
            <a:pPr marL="228600" indent="-228600">
              <a:buAutoNum type="arabicPeriod"/>
            </a:pPr>
            <a:r>
              <a:rPr lang="tr-TR" dirty="0" smtClean="0"/>
              <a:t>Dışişleri Bakanlığı</a:t>
            </a:r>
            <a:r>
              <a:rPr lang="tr-TR" baseline="0" dirty="0" smtClean="0"/>
              <a:t> Savcılık Genel Müdürlüğüne gönderir </a:t>
            </a:r>
            <a:endParaRPr lang="en-US" dirty="0" smtClean="0"/>
          </a:p>
          <a:p>
            <a:pPr marL="228600" indent="-228600">
              <a:buAutoNum type="arabicPeriod"/>
            </a:pPr>
            <a:r>
              <a:rPr lang="tr-TR" dirty="0" smtClean="0"/>
              <a:t>Savcılık Genel Müdürlüğü, talep için</a:t>
            </a:r>
            <a:r>
              <a:rPr lang="tr-TR" baseline="0" dirty="0" smtClean="0"/>
              <a:t> bir savcı atar</a:t>
            </a:r>
            <a:endParaRPr lang="en-US" dirty="0"/>
          </a:p>
          <a:p>
            <a:pPr marL="228600" indent="-228600">
              <a:buAutoNum type="arabicPeriod"/>
            </a:pPr>
            <a:r>
              <a:rPr lang="tr-TR" dirty="0" smtClean="0"/>
              <a:t>Atanan</a:t>
            </a:r>
            <a:r>
              <a:rPr lang="tr-TR" baseline="0" dirty="0" smtClean="0"/>
              <a:t> savcı talebi Soruşturma Daire Başkanlığına gönderir</a:t>
            </a:r>
            <a:endParaRPr lang="en-US" dirty="0"/>
          </a:p>
          <a:p>
            <a:pPr marL="228600" indent="-228600">
              <a:buAutoNum type="arabicPeriod"/>
            </a:pPr>
            <a:r>
              <a:rPr lang="tr-TR" dirty="0" smtClean="0"/>
              <a:t>Soruşturma Daire Başkanlığı,</a:t>
            </a:r>
            <a:r>
              <a:rPr lang="tr-TR" baseline="0" dirty="0" smtClean="0"/>
              <a:t> talep için bir soruşturması atar</a:t>
            </a:r>
            <a:endParaRPr lang="en-US" dirty="0"/>
          </a:p>
          <a:p>
            <a:pPr marL="228600" indent="-228600">
              <a:buAutoNum type="arabicPeriod"/>
            </a:pPr>
            <a:r>
              <a:rPr lang="tr-TR" dirty="0" smtClean="0"/>
              <a:t>Soruşturmacı</a:t>
            </a:r>
            <a:r>
              <a:rPr lang="tr-TR" baseline="0" dirty="0" smtClean="0"/>
              <a:t> talebi Emniyet Müdürlüğüne gönderir</a:t>
            </a:r>
            <a:endParaRPr lang="en-US" dirty="0"/>
          </a:p>
          <a:p>
            <a:pPr marL="228600" indent="-228600">
              <a:buAutoNum type="arabicPeriod"/>
            </a:pPr>
            <a:r>
              <a:rPr lang="tr-TR" dirty="0" smtClean="0"/>
              <a:t>Emniyet bir Emniyet</a:t>
            </a:r>
            <a:r>
              <a:rPr lang="tr-TR" baseline="0" dirty="0" smtClean="0"/>
              <a:t> Görevlisi atar</a:t>
            </a:r>
            <a:endParaRPr lang="en-US" dirty="0"/>
          </a:p>
          <a:p>
            <a:pPr marL="228600" indent="-228600">
              <a:buAutoNum type="arabicPeriod"/>
            </a:pPr>
            <a:r>
              <a:rPr lang="tr-TR" dirty="0" smtClean="0"/>
              <a:t>Emniyet Görevlisi aksiyon alır</a:t>
            </a:r>
            <a:endParaRPr lang="en-US" dirty="0"/>
          </a:p>
          <a:p>
            <a:pPr marL="228600" indent="-228600">
              <a:buAutoNum type="arabicPeriod"/>
            </a:pPr>
            <a:endParaRPr lang="en-US" dirty="0"/>
          </a:p>
          <a:p>
            <a:pPr marL="0" indent="0">
              <a:buNone/>
            </a:pPr>
            <a:r>
              <a:rPr lang="tr-TR" dirty="0" smtClean="0"/>
              <a:t>Eğitici, bu süreci</a:t>
            </a:r>
            <a:r>
              <a:rPr lang="tr-TR" baseline="0" dirty="0" smtClean="0"/>
              <a:t> gösteren şemanın sadece bir örnek olduğunu ve talepte bulunulan ülkenin yerel hukuki şartlarına göre değişiklik gösterebileceğini vurgulamalıdır. Talepte bulunulan ülkenin yasaları gereği istenilen desteğin adli veya diğer bireysel yetki gerektirdiği durumlarda da süreçte gecikmeler yaşanabilir</a:t>
            </a:r>
            <a:r>
              <a:rPr lang="en-US" dirty="0" smtClean="0"/>
              <a:t>. </a:t>
            </a:r>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3330927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tr-TR" noProof="0" dirty="0" smtClean="0"/>
              <a:t>Bu slaytta talepte bulunulan ülke açısından talep edilen aksiyonun gerçekleştirilmesinin ardından pek çok ülke tarafından uygulanan olağan bir karşılıklı yardım süreci gösterilmektedir. Aşağıdaki adımları özetlemektedir:  </a:t>
            </a:r>
          </a:p>
          <a:p>
            <a:pPr marL="228600" indent="-228600">
              <a:buAutoNum type="arabicPeriod"/>
            </a:pPr>
            <a:r>
              <a:rPr lang="tr-TR" dirty="0" smtClean="0"/>
              <a:t>Gerekli delil emniyet</a:t>
            </a:r>
            <a:r>
              <a:rPr lang="tr-TR" baseline="0" dirty="0" smtClean="0"/>
              <a:t> görevlisi tarafından temin edilir </a:t>
            </a:r>
            <a:endParaRPr lang="en-US" dirty="0" smtClean="0"/>
          </a:p>
          <a:p>
            <a:pPr marL="228600" indent="-228600">
              <a:buAutoNum type="arabicPeriod"/>
            </a:pPr>
            <a:r>
              <a:rPr lang="tr-TR" dirty="0" smtClean="0"/>
              <a:t>Emniye</a:t>
            </a:r>
            <a:r>
              <a:rPr lang="tr-TR" baseline="0" dirty="0" smtClean="0"/>
              <a:t>t görevlisi delilin detaylarını hazırlar </a:t>
            </a:r>
            <a:endParaRPr lang="en-US" dirty="0"/>
          </a:p>
          <a:p>
            <a:pPr marL="228600" indent="-228600">
              <a:buAutoNum type="arabicPeriod"/>
            </a:pPr>
            <a:r>
              <a:rPr lang="tr-TR" dirty="0" smtClean="0"/>
              <a:t>Emniyet görevlisi</a:t>
            </a:r>
            <a:r>
              <a:rPr lang="tr-TR" baseline="0" dirty="0" smtClean="0"/>
              <a:t> delili Emniyet Müdürlüğü’ne gönderir</a:t>
            </a:r>
            <a:endParaRPr lang="en-US" dirty="0"/>
          </a:p>
          <a:p>
            <a:pPr marL="228600" indent="-228600">
              <a:buAutoNum type="arabicPeriod"/>
            </a:pPr>
            <a:r>
              <a:rPr lang="tr-TR" dirty="0" smtClean="0"/>
              <a:t>Emniyet Müdürlüğü delili soruşturmacıya gönderir</a:t>
            </a:r>
            <a:endParaRPr lang="en-US" dirty="0"/>
          </a:p>
          <a:p>
            <a:pPr marL="228600" indent="-228600">
              <a:buAutoNum type="arabicPeriod"/>
            </a:pPr>
            <a:r>
              <a:rPr lang="tr-TR" dirty="0" smtClean="0"/>
              <a:t>Soruşturmacı delili araştırır </a:t>
            </a:r>
            <a:endParaRPr lang="en-US" dirty="0"/>
          </a:p>
          <a:p>
            <a:pPr marL="228600" indent="-228600">
              <a:buAutoNum type="arabicPeriod"/>
            </a:pPr>
            <a:r>
              <a:rPr lang="tr-TR" dirty="0" smtClean="0"/>
              <a:t>Soruşturmacı delili Soruşturma Daire Başkanlığı’na</a:t>
            </a:r>
            <a:r>
              <a:rPr lang="tr-TR" baseline="0" dirty="0" smtClean="0"/>
              <a:t> gönderir </a:t>
            </a:r>
            <a:endParaRPr lang="en-US" dirty="0"/>
          </a:p>
          <a:p>
            <a:pPr marL="228600" indent="-228600">
              <a:buAutoNum type="arabicPeriod"/>
            </a:pPr>
            <a:r>
              <a:rPr lang="tr-TR" dirty="0" smtClean="0"/>
              <a:t>Soruşturma Daire Başkanlığı delili savcıya gönderir </a:t>
            </a:r>
            <a:r>
              <a:rPr lang="en-US" dirty="0" smtClean="0"/>
              <a:t> </a:t>
            </a:r>
            <a:endParaRPr lang="en-US" dirty="0"/>
          </a:p>
          <a:p>
            <a:pPr marL="228600" indent="-228600">
              <a:buAutoNum type="arabicPeriod"/>
            </a:pPr>
            <a:r>
              <a:rPr lang="tr-TR" dirty="0" smtClean="0"/>
              <a:t>Savcı delili gözden geçirir ve onaylar </a:t>
            </a:r>
            <a:endParaRPr lang="en-US" dirty="0"/>
          </a:p>
          <a:p>
            <a:pPr marL="228600" indent="-228600">
              <a:buAutoNum type="arabicPeriod"/>
            </a:pPr>
            <a:r>
              <a:rPr lang="tr-TR" dirty="0" smtClean="0"/>
              <a:t>Savcı delili Savcılık Genel Müdürlüğü’ne gönderir </a:t>
            </a:r>
            <a:endParaRPr lang="en-US" dirty="0"/>
          </a:p>
          <a:p>
            <a:pPr marL="228600" indent="-228600">
              <a:buAutoNum type="arabicPeriod"/>
            </a:pPr>
            <a:r>
              <a:rPr lang="tr-TR" dirty="0" smtClean="0"/>
              <a:t>Savcılık Genel Müdürlüğü</a:t>
            </a:r>
            <a:r>
              <a:rPr lang="tr-TR" baseline="0" dirty="0" smtClean="0"/>
              <a:t> delili talepte bulunulan ülkenin merkezi otoritesi olarak bulunan Dışişleri Bakanlığı’na gönderir</a:t>
            </a:r>
            <a:endParaRPr lang="en-US" dirty="0"/>
          </a:p>
          <a:p>
            <a:pPr marL="228600" indent="-228600">
              <a:buAutoNum type="arabicPeriod"/>
            </a:pPr>
            <a:r>
              <a:rPr lang="tr-TR" dirty="0" smtClean="0"/>
              <a:t>Dışişleri Bakanlığı delilin bir</a:t>
            </a:r>
            <a:r>
              <a:rPr lang="tr-TR" baseline="0" dirty="0" smtClean="0"/>
              <a:t> kopyasını Milli Güvenlik Kurulu’na gönderir </a:t>
            </a:r>
            <a:endParaRPr lang="en-US" dirty="0"/>
          </a:p>
          <a:p>
            <a:pPr marL="228600" indent="-228600">
              <a:buAutoNum type="arabicPeriod"/>
            </a:pPr>
            <a:r>
              <a:rPr lang="tr-TR" dirty="0" smtClean="0"/>
              <a:t>Dışişleri</a:t>
            </a:r>
            <a:r>
              <a:rPr lang="tr-TR" baseline="0" dirty="0" smtClean="0"/>
              <a:t> Bakanlığı delili talepte bulunan ülkenin merkezi makamına gönderir </a:t>
            </a:r>
            <a:r>
              <a:rPr lang="en-US" dirty="0" smtClean="0"/>
              <a:t> </a:t>
            </a:r>
            <a:endParaRPr lang="en-US" dirty="0"/>
          </a:p>
          <a:p>
            <a:pPr marL="228600" indent="-228600">
              <a:buAutoNum type="arabicPeriod"/>
            </a:pPr>
            <a:endParaRPr lang="en-US" dirty="0"/>
          </a:p>
          <a:p>
            <a:pPr marL="0" indent="0">
              <a:buNone/>
            </a:pPr>
            <a:r>
              <a:rPr lang="tr-TR" noProof="0" dirty="0" smtClean="0"/>
              <a:t>Eğitici, bu süreci gösteren şemanın sadece bir örnek olduğunu ve talepte bulunulan ülkenin yerel hukuki şartlarına göre değişiklik gösterebileceğini vurgulamalıdır. Talepte bulunulan ülkenin yasaları gereği istenilen desteğin adli veya diğer bireysel yetki gerektirdiği durumlarda da süreçte gecikmeler yaşanabilir.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539586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dirty="0" smtClean="0"/>
              <a:t>Bu slayt, elektronik delil ile ilgili uluslararası</a:t>
            </a:r>
            <a:r>
              <a:rPr lang="tr-TR" baseline="0" dirty="0" smtClean="0"/>
              <a:t> işbirliğine ilişkin hız ile ilgili zorluklara çözüm sunmaktadır. Diğer bir deyişle, karşılıklı adli yardım talebi yoluyla bilgisayar verilerinin korunmasını istemek.</a:t>
            </a:r>
            <a:endParaRPr lang="en-US" dirty="0"/>
          </a:p>
          <a:p>
            <a:endParaRPr lang="en-US" dirty="0"/>
          </a:p>
          <a:p>
            <a:r>
              <a:rPr lang="tr-TR" dirty="0" smtClean="0"/>
              <a:t>Budapeşte Sözleşmesi’nin 29.</a:t>
            </a:r>
            <a:r>
              <a:rPr lang="tr-TR" baseline="0" dirty="0" smtClean="0"/>
              <a:t> Maddesi kapsamında, taraflar karşılıklı yardım talebine konu etmeyi düşündüğü verilerin korunması işleminin hızlandırılmasını başka taraflardan talep edebilirler. Genel olarak taraflar, bilgisayar verilerinin hızlandırılmış korunması için belirli süreçlere sahiptir. Bunlar, önceki slaytlarda belirtildiği üzere daha uzun süren karşılıklı  yardım sürecini uygulamak yerine diğer tarafın 7/24 Ağı aracılığıyla iletilebilir.</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3988065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TR" dirty="0" smtClean="0"/>
              <a:t>Doğru cevap </a:t>
            </a:r>
            <a:r>
              <a:rPr lang="en-US" dirty="0" smtClean="0"/>
              <a:t>b</a:t>
            </a:r>
            <a:r>
              <a:rPr lang="en-US" dirty="0"/>
              <a:t>) </a:t>
            </a:r>
            <a:r>
              <a:rPr lang="tr-TR" dirty="0" smtClean="0"/>
              <a:t>Elektronik delil uçucudur</a:t>
            </a:r>
            <a:r>
              <a:rPr lang="en-US" dirty="0" smtClean="0"/>
              <a:t>. </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40508474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pPr>
                <a:defRPr/>
              </a:pPr>
              <a:t>4/12/2021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pPr>
                <a:defRPr/>
              </a:pPr>
              <a:t>4/12/2021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pPr>
                <a:defRPr/>
              </a:pPr>
              <a:t>4/12/2021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4/12/2021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pPr>
                <a:defRPr/>
              </a:pPr>
              <a:t>4/12/2021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pPr>
                <a:defRPr/>
              </a:pPr>
              <a:t>4/12/2021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pPr>
                <a:defRPr/>
              </a:pPr>
              <a:t>4/12/2021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4.jpeg"/><Relationship Id="rId7" Type="http://schemas.openxmlformats.org/officeDocument/2006/relationships/diagramQuickStyle" Target="../diagrams/quickStyle2.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jpeg"/><Relationship Id="rId7" Type="http://schemas.openxmlformats.org/officeDocument/2006/relationships/diagramQuickStyle" Target="../diagrams/quickStyle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3939540"/>
          </a:xfrm>
          <a:prstGeom prst="rect">
            <a:avLst/>
          </a:prstGeom>
          <a:ln>
            <a:noFill/>
          </a:ln>
        </p:spPr>
        <p:txBody>
          <a:bodyPr wrap="square">
            <a:spAutoFit/>
          </a:bodyPr>
          <a:lstStyle/>
          <a:p>
            <a:pPr algn="ctr"/>
            <a:r>
              <a:rPr lang="tr-TR" sz="3600" b="1" i="1" dirty="0">
                <a:solidFill>
                  <a:schemeClr val="tx2"/>
                </a:solidFill>
              </a:rPr>
              <a:t>Adli Personel için Uluslararası İşbirliğine İlişkin Uzmanlık </a:t>
            </a:r>
            <a:r>
              <a:rPr lang="tr-TR" sz="3600" b="1" i="1" dirty="0" smtClean="0">
                <a:solidFill>
                  <a:schemeClr val="tx2"/>
                </a:solidFill>
              </a:rPr>
              <a:t>Eğitimi</a:t>
            </a:r>
            <a:endParaRPr lang="fr-FR"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tr-TR" sz="3200" b="1" dirty="0" smtClean="0">
                <a:solidFill>
                  <a:schemeClr val="tx2"/>
                </a:solidFill>
              </a:rPr>
              <a:t>Oturum</a:t>
            </a:r>
            <a:r>
              <a:rPr lang="en-GB" sz="3200" b="1" dirty="0" smtClean="0">
                <a:solidFill>
                  <a:schemeClr val="tx2"/>
                </a:solidFill>
              </a:rPr>
              <a:t> 2.</a:t>
            </a:r>
            <a:r>
              <a:rPr lang="tr-TR" sz="3200" b="1" dirty="0" smtClean="0">
                <a:solidFill>
                  <a:schemeClr val="tx2"/>
                </a:solidFill>
              </a:rPr>
              <a:t>3</a:t>
            </a:r>
            <a:endParaRPr lang="en-GB" sz="3200" b="1" dirty="0">
              <a:solidFill>
                <a:schemeClr val="tx2"/>
              </a:solidFill>
            </a:endParaRPr>
          </a:p>
          <a:p>
            <a:pPr marL="0" indent="0" algn="ctr">
              <a:buFont typeface="Arial" charset="0"/>
              <a:buNone/>
              <a:defRPr/>
            </a:pPr>
            <a:r>
              <a:rPr lang="tr-TR" sz="3200" b="1" dirty="0" smtClean="0">
                <a:solidFill>
                  <a:schemeClr val="tx2"/>
                </a:solidFill>
              </a:rPr>
              <a:t>Karşılaşılan Zorluklar</a:t>
            </a:r>
            <a:r>
              <a:rPr lang="en-US" sz="3200" b="1" dirty="0" smtClean="0">
                <a:solidFill>
                  <a:schemeClr val="tx2"/>
                </a:solidFill>
              </a:rPr>
              <a:t> </a:t>
            </a:r>
            <a:endParaRPr lang="tr-TR" sz="3200" b="1" dirty="0" smtClean="0">
              <a:solidFill>
                <a:schemeClr val="tx2"/>
              </a:solidFill>
            </a:endParaRPr>
          </a:p>
          <a:p>
            <a:pPr marL="0" indent="0" algn="ctr">
              <a:buFont typeface="Arial" charset="0"/>
              <a:buNone/>
              <a:defRPr/>
            </a:pPr>
            <a:endParaRPr lang="tr-TR" sz="3200" b="1" dirty="0" smtClean="0">
              <a:solidFill>
                <a:schemeClr val="tx2"/>
              </a:solidFill>
            </a:endParaRPr>
          </a:p>
          <a:p>
            <a:pPr marL="0" indent="0" algn="ctr">
              <a:buFont typeface="Arial" charset="0"/>
              <a:buNone/>
              <a:defRPr/>
            </a:pPr>
            <a:r>
              <a:rPr lang="tr-TR" sz="3200" b="1" smtClean="0">
                <a:solidFill>
                  <a:schemeClr val="tx2"/>
                </a:solidFill>
              </a:rPr>
              <a:t>-çevrim içi sürüm-</a:t>
            </a:r>
            <a:endParaRPr lang="en-GB" sz="32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tr-TR" sz="3200" b="1" dirty="0" smtClean="0"/>
              <a:t>Anket sorusu</a:t>
            </a:r>
            <a:endParaRPr lang="en-GB" sz="3200" b="1" dirty="0"/>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1797978627"/>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9438775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solidFill>
                  <a:schemeClr val="bg1"/>
                </a:solidFill>
              </a:rPr>
              <a:t>Adli Personel için Uluslararası İşbirliğine İlişkin Uzmanlık </a:t>
            </a:r>
            <a:r>
              <a:rPr lang="tr-TR" sz="3200" b="1" dirty="0" smtClean="0">
                <a:solidFill>
                  <a:schemeClr val="bg1"/>
                </a:solidFill>
              </a:rPr>
              <a:t>Eğitimi</a:t>
            </a:r>
            <a:endParaRPr lang="tr-T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880241"/>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tr-TR" sz="3200" b="1" dirty="0" smtClean="0">
                <a:ea typeface="ＭＳ Ｐゴシック" charset="0"/>
                <a:cs typeface="ＭＳ Ｐゴシック" charset="0"/>
              </a:rPr>
              <a:t>Dil Zorluğu</a:t>
            </a:r>
            <a:endParaRPr lang="en-GB" sz="3200" dirty="0"/>
          </a:p>
        </p:txBody>
      </p:sp>
      <p:pic>
        <p:nvPicPr>
          <p:cNvPr id="7" name="Picture 6">
            <a:extLst>
              <a:ext uri="{FF2B5EF4-FFF2-40B4-BE49-F238E27FC236}">
                <a16:creationId xmlns:a16="http://schemas.microsoft.com/office/drawing/2014/main" id="{96B90A86-F97D-439B-B862-700E55C02A67}"/>
              </a:ext>
            </a:extLst>
          </p:cNvPr>
          <p:cNvPicPr>
            <a:picLocks noChangeAspect="1"/>
          </p:cNvPicPr>
          <p:nvPr/>
        </p:nvPicPr>
        <p:blipFill>
          <a:blip r:embed="rId4"/>
          <a:stretch>
            <a:fillRect/>
          </a:stretch>
        </p:blipFill>
        <p:spPr>
          <a:xfrm>
            <a:off x="3414711" y="3709814"/>
            <a:ext cx="2314575" cy="2286000"/>
          </a:xfrm>
          <a:prstGeom prst="rect">
            <a:avLst/>
          </a:prstGeom>
        </p:spPr>
      </p:pic>
    </p:spTree>
    <p:extLst>
      <p:ext uri="{BB962C8B-B14F-4D97-AF65-F5344CB8AC3E}">
        <p14:creationId xmlns:p14="http://schemas.microsoft.com/office/powerpoint/2010/main" val="40927435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3200" b="1" dirty="0" smtClean="0"/>
              <a:t>Dil Zorluğu</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4832092"/>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tr-TR" altLang="en-US" sz="2800" b="1" dirty="0" smtClean="0">
                <a:ea typeface="Verdana" panose="020B0604030504040204" pitchFamily="34" charset="0"/>
                <a:cs typeface="Arial" panose="020B0604020202020204" pitchFamily="34" charset="0"/>
              </a:rPr>
              <a:t>Zorluk</a:t>
            </a:r>
            <a:r>
              <a:rPr lang="en-GB" altLang="en-US" sz="2800" b="1" dirty="0" smtClean="0">
                <a:ea typeface="Verdana" panose="020B0604030504040204" pitchFamily="34" charset="0"/>
                <a:cs typeface="Arial" panose="020B0604020202020204" pitchFamily="34" charset="0"/>
              </a:rPr>
              <a:t>? </a:t>
            </a: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defRPr/>
            </a:pPr>
            <a:endParaRPr lang="en-GB" altLang="en-US" sz="2800" b="1" dirty="0">
              <a:ea typeface="Verdana" panose="020B0604030504040204" pitchFamily="34" charset="0"/>
              <a:cs typeface="Arial" panose="020B0604020202020204" pitchFamily="34" charset="0"/>
            </a:endParaRPr>
          </a:p>
          <a:p>
            <a:pPr algn="ctr">
              <a:defRPr/>
            </a:pPr>
            <a:r>
              <a:rPr lang="tr-TR" altLang="en-US" sz="2800" dirty="0" smtClean="0">
                <a:ea typeface="Verdana" panose="020B0604030504040204" pitchFamily="34" charset="0"/>
                <a:cs typeface="Arial" panose="020B0604020202020204" pitchFamily="34" charset="0"/>
              </a:rPr>
              <a:t>Ülkelerin hukuk sistemleri farklı diller kullanır</a:t>
            </a: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tr-TR" altLang="en-US" sz="2800" dirty="0" smtClean="0">
                <a:ea typeface="Verdana" panose="020B0604030504040204" pitchFamily="34" charset="0"/>
                <a:cs typeface="Arial" panose="020B0604020202020204" pitchFamily="34" charset="0"/>
              </a:rPr>
              <a:t>Bazı ülkeler, onaylı/yeminli tercümanların kullanılmasını gerekli kılar</a:t>
            </a: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4027820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ABFEC6D-9B8B-437A-B043-E0E46A9571AE}"/>
              </a:ext>
            </a:extLst>
          </p:cNvPr>
          <p:cNvSpPr>
            <a:spLocks noGrp="1"/>
          </p:cNvSpPr>
          <p:nvPr>
            <p:ph type="sldNum" sz="quarter" idx="12"/>
          </p:nvPr>
        </p:nvSpPr>
        <p:spPr>
          <a:xfrm>
            <a:off x="6553200" y="6356350"/>
            <a:ext cx="2131582" cy="340113"/>
          </a:xfrm>
        </p:spPr>
        <p:txBody>
          <a:bodyPr/>
          <a:lstStyle/>
          <a:p>
            <a:pPr>
              <a:defRPr/>
            </a:pPr>
            <a:fld id="{0E1F2CE5-82EE-4D86-A1BA-A62E2F853B8E}" type="slidenum">
              <a:rPr lang="en-US" smtClean="0"/>
              <a:pPr>
                <a:defRPr/>
              </a:pPr>
              <a:t>13</a:t>
            </a:fld>
            <a:endParaRPr lang="en-US"/>
          </a:p>
        </p:txBody>
      </p:sp>
      <p:sp>
        <p:nvSpPr>
          <p:cNvPr id="4" name="Slide Number Placeholder 1">
            <a:extLst>
              <a:ext uri="{FF2B5EF4-FFF2-40B4-BE49-F238E27FC236}">
                <a16:creationId xmlns:a16="http://schemas.microsoft.com/office/drawing/2014/main" id="{1C3886D7-7E6C-4E93-86FB-4E06972A1E3E}"/>
              </a:ext>
            </a:extLst>
          </p:cNvPr>
          <p:cNvSpPr txBox="1">
            <a:spLocks/>
          </p:cNvSpPr>
          <p:nvPr/>
        </p:nvSpPr>
        <p:spPr>
          <a:xfrm>
            <a:off x="6409184" y="6495281"/>
            <a:ext cx="2131582" cy="340113"/>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13</a:t>
            </a:fld>
            <a:endParaRPr lang="en-GB" dirty="0"/>
          </a:p>
        </p:txBody>
      </p:sp>
      <p:sp>
        <p:nvSpPr>
          <p:cNvPr id="5" name="TextBox 4">
            <a:extLst>
              <a:ext uri="{FF2B5EF4-FFF2-40B4-BE49-F238E27FC236}">
                <a16:creationId xmlns:a16="http://schemas.microsoft.com/office/drawing/2014/main" id="{32A685FD-4533-45D8-A1C9-B79035DB2D85}"/>
              </a:ext>
            </a:extLst>
          </p:cNvPr>
          <p:cNvSpPr txBox="1"/>
          <p:nvPr/>
        </p:nvSpPr>
        <p:spPr>
          <a:xfrm>
            <a:off x="88522" y="6557282"/>
            <a:ext cx="3668935"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6" name="Slide Number Placeholder 4">
            <a:extLst>
              <a:ext uri="{FF2B5EF4-FFF2-40B4-BE49-F238E27FC236}">
                <a16:creationId xmlns:a16="http://schemas.microsoft.com/office/drawing/2014/main" id="{45F20E68-89FE-40C4-A701-47CCC0A1BC56}"/>
              </a:ext>
            </a:extLst>
          </p:cNvPr>
          <p:cNvSpPr txBox="1">
            <a:spLocks/>
          </p:cNvSpPr>
          <p:nvPr/>
        </p:nvSpPr>
        <p:spPr>
          <a:xfrm>
            <a:off x="8532440" y="6521212"/>
            <a:ext cx="489553" cy="40630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7" name="Rectangle 6">
            <a:extLst>
              <a:ext uri="{FF2B5EF4-FFF2-40B4-BE49-F238E27FC236}">
                <a16:creationId xmlns:a16="http://schemas.microsoft.com/office/drawing/2014/main" id="{ADECC8D5-6427-408A-8C6F-49489FFCD723}"/>
              </a:ext>
            </a:extLst>
          </p:cNvPr>
          <p:cNvSpPr/>
          <p:nvPr/>
        </p:nvSpPr>
        <p:spPr>
          <a:xfrm>
            <a:off x="0" y="6553200"/>
            <a:ext cx="9135352" cy="338815"/>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4">
            <a:extLst>
              <a:ext uri="{FF2B5EF4-FFF2-40B4-BE49-F238E27FC236}">
                <a16:creationId xmlns:a16="http://schemas.microsoft.com/office/drawing/2014/main" id="{D2B2569E-9EA4-45BC-A5D4-E2C9FBCBE3BD}"/>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9" name="Rectangle 8">
            <a:extLst>
              <a:ext uri="{FF2B5EF4-FFF2-40B4-BE49-F238E27FC236}">
                <a16:creationId xmlns:a16="http://schemas.microsoft.com/office/drawing/2014/main" id="{0962DF13-24DB-41FD-9F32-FD621BA9124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3200" b="1" dirty="0" smtClean="0"/>
              <a:t>Dil Zorluğu</a:t>
            </a:r>
            <a:endParaRPr lang="en-GB" sz="3200" b="1" dirty="0"/>
          </a:p>
        </p:txBody>
      </p:sp>
      <p:pic>
        <p:nvPicPr>
          <p:cNvPr id="10" name="Picture 4">
            <a:extLst>
              <a:ext uri="{FF2B5EF4-FFF2-40B4-BE49-F238E27FC236}">
                <a16:creationId xmlns:a16="http://schemas.microsoft.com/office/drawing/2014/main" id="{E45086D2-BDF3-4620-9154-744431B0A9B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a:extLst>
              <a:ext uri="{FF2B5EF4-FFF2-40B4-BE49-F238E27FC236}">
                <a16:creationId xmlns:a16="http://schemas.microsoft.com/office/drawing/2014/main" id="{4D2846B2-6B53-4DCB-8612-E80EDC5697AB}"/>
              </a:ext>
            </a:extLst>
          </p:cNvPr>
          <p:cNvSpPr txBox="1"/>
          <p:nvPr/>
        </p:nvSpPr>
        <p:spPr>
          <a:xfrm>
            <a:off x="6279791" y="6457859"/>
            <a:ext cx="302147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5" name="Rectangle 14">
            <a:extLst>
              <a:ext uri="{FF2B5EF4-FFF2-40B4-BE49-F238E27FC236}">
                <a16:creationId xmlns:a16="http://schemas.microsoft.com/office/drawing/2014/main" id="{BEC9758F-3713-438F-A5FF-2FE56011CCA3}"/>
              </a:ext>
            </a:extLst>
          </p:cNvPr>
          <p:cNvSpPr/>
          <p:nvPr/>
        </p:nvSpPr>
        <p:spPr>
          <a:xfrm>
            <a:off x="644790" y="3107487"/>
            <a:ext cx="1696658" cy="523220"/>
          </a:xfrm>
          <a:prstGeom prst="rect">
            <a:avLst/>
          </a:prstGeom>
        </p:spPr>
        <p:txBody>
          <a:bodyPr wrap="square">
            <a:spAutoFit/>
          </a:bodyPr>
          <a:lstStyle/>
          <a:p>
            <a:pPr>
              <a:defRPr/>
            </a:pPr>
            <a:r>
              <a:rPr lang="tr-TR" altLang="en-US" sz="2800" b="1" dirty="0" smtClean="0">
                <a:ea typeface="Verdana" panose="020B0604030504040204" pitchFamily="34" charset="0"/>
                <a:cs typeface="Arial" panose="020B0604020202020204" pitchFamily="34" charset="0"/>
              </a:rPr>
              <a:t>İngilizce</a:t>
            </a:r>
            <a:endParaRPr lang="en-GB" altLang="en-US" sz="2800" dirty="0">
              <a:ea typeface="Verdana" panose="020B0604030504040204" pitchFamily="34" charset="0"/>
              <a:cs typeface="Arial" panose="020B0604020202020204" pitchFamily="34" charset="0"/>
            </a:endParaRPr>
          </a:p>
        </p:txBody>
      </p:sp>
      <p:pic>
        <p:nvPicPr>
          <p:cNvPr id="1026" name="Picture 2">
            <a:extLst>
              <a:ext uri="{FF2B5EF4-FFF2-40B4-BE49-F238E27FC236}">
                <a16:creationId xmlns:a16="http://schemas.microsoft.com/office/drawing/2014/main" id="{6A7A8295-D6C8-4FF4-B6AF-495C0D30A1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328" y="1961097"/>
            <a:ext cx="2211859" cy="110593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0B3A7F82-EB96-42AA-9609-BAAA3284FC6F}"/>
              </a:ext>
            </a:extLst>
          </p:cNvPr>
          <p:cNvPicPr>
            <a:picLocks noChangeAspect="1"/>
          </p:cNvPicPr>
          <p:nvPr/>
        </p:nvPicPr>
        <p:blipFill>
          <a:blip r:embed="rId5"/>
          <a:stretch>
            <a:fillRect/>
          </a:stretch>
        </p:blipFill>
        <p:spPr>
          <a:xfrm>
            <a:off x="3466070" y="1961097"/>
            <a:ext cx="2211859" cy="1099660"/>
          </a:xfrm>
          <a:prstGeom prst="rect">
            <a:avLst/>
          </a:prstGeom>
        </p:spPr>
      </p:pic>
      <p:sp>
        <p:nvSpPr>
          <p:cNvPr id="18" name="Rectangle 17">
            <a:extLst>
              <a:ext uri="{FF2B5EF4-FFF2-40B4-BE49-F238E27FC236}">
                <a16:creationId xmlns:a16="http://schemas.microsoft.com/office/drawing/2014/main" id="{373BFFFA-1051-4191-95D8-D823EFF0505C}"/>
              </a:ext>
            </a:extLst>
          </p:cNvPr>
          <p:cNvSpPr/>
          <p:nvPr/>
        </p:nvSpPr>
        <p:spPr>
          <a:xfrm>
            <a:off x="3788464" y="3107487"/>
            <a:ext cx="1887372" cy="523220"/>
          </a:xfrm>
          <a:prstGeom prst="rect">
            <a:avLst/>
          </a:prstGeom>
        </p:spPr>
        <p:txBody>
          <a:bodyPr wrap="square">
            <a:spAutoFit/>
          </a:bodyPr>
          <a:lstStyle/>
          <a:p>
            <a:pPr>
              <a:defRPr/>
            </a:pPr>
            <a:r>
              <a:rPr lang="tr-TR" altLang="en-US" sz="2800" b="1" dirty="0" smtClean="0">
                <a:ea typeface="Verdana" panose="020B0604030504040204" pitchFamily="34" charset="0"/>
                <a:cs typeface="Arial" panose="020B0604020202020204" pitchFamily="34" charset="0"/>
              </a:rPr>
              <a:t>Fransızca</a:t>
            </a:r>
            <a:endParaRPr lang="en-GB" altLang="en-US" sz="2800" dirty="0">
              <a:ea typeface="Verdana" panose="020B0604030504040204" pitchFamily="34" charset="0"/>
              <a:cs typeface="Arial" panose="020B0604020202020204" pitchFamily="34" charset="0"/>
            </a:endParaRPr>
          </a:p>
        </p:txBody>
      </p:sp>
      <p:pic>
        <p:nvPicPr>
          <p:cNvPr id="21" name="Picture 20">
            <a:extLst>
              <a:ext uri="{FF2B5EF4-FFF2-40B4-BE49-F238E27FC236}">
                <a16:creationId xmlns:a16="http://schemas.microsoft.com/office/drawing/2014/main" id="{5797D057-CCFD-43C0-8081-C3489275DCDC}"/>
              </a:ext>
            </a:extLst>
          </p:cNvPr>
          <p:cNvPicPr>
            <a:picLocks noChangeAspect="1"/>
          </p:cNvPicPr>
          <p:nvPr/>
        </p:nvPicPr>
        <p:blipFill>
          <a:blip r:embed="rId6"/>
          <a:stretch>
            <a:fillRect/>
          </a:stretch>
        </p:blipFill>
        <p:spPr>
          <a:xfrm>
            <a:off x="6711813" y="1967367"/>
            <a:ext cx="2211859" cy="1099660"/>
          </a:xfrm>
          <a:prstGeom prst="rect">
            <a:avLst/>
          </a:prstGeom>
        </p:spPr>
      </p:pic>
      <p:sp>
        <p:nvSpPr>
          <p:cNvPr id="23" name="Rectangle 22">
            <a:extLst>
              <a:ext uri="{FF2B5EF4-FFF2-40B4-BE49-F238E27FC236}">
                <a16:creationId xmlns:a16="http://schemas.microsoft.com/office/drawing/2014/main" id="{78ABC3E1-EA80-4009-A6B5-2031C05ACB4C}"/>
              </a:ext>
            </a:extLst>
          </p:cNvPr>
          <p:cNvSpPr/>
          <p:nvPr/>
        </p:nvSpPr>
        <p:spPr>
          <a:xfrm>
            <a:off x="7034207" y="3107487"/>
            <a:ext cx="1683982" cy="523220"/>
          </a:xfrm>
          <a:prstGeom prst="rect">
            <a:avLst/>
          </a:prstGeom>
        </p:spPr>
        <p:txBody>
          <a:bodyPr wrap="square">
            <a:spAutoFit/>
          </a:bodyPr>
          <a:lstStyle/>
          <a:p>
            <a:pPr>
              <a:defRPr/>
            </a:pPr>
            <a:r>
              <a:rPr lang="tr-TR" altLang="en-US" sz="2800" b="1" dirty="0" smtClean="0">
                <a:ea typeface="Verdana" panose="020B0604030504040204" pitchFamily="34" charset="0"/>
                <a:cs typeface="Arial" panose="020B0604020202020204" pitchFamily="34" charset="0"/>
              </a:rPr>
              <a:t>Almanca</a:t>
            </a:r>
            <a:endParaRPr lang="en-GB" altLang="en-US" sz="2800" dirty="0">
              <a:ea typeface="Verdana" panose="020B0604030504040204" pitchFamily="34" charset="0"/>
              <a:cs typeface="Arial" panose="020B0604020202020204" pitchFamily="34" charset="0"/>
            </a:endParaRPr>
          </a:p>
        </p:txBody>
      </p:sp>
      <p:pic>
        <p:nvPicPr>
          <p:cNvPr id="26" name="Picture 25">
            <a:extLst>
              <a:ext uri="{FF2B5EF4-FFF2-40B4-BE49-F238E27FC236}">
                <a16:creationId xmlns:a16="http://schemas.microsoft.com/office/drawing/2014/main" id="{87D7B920-AA11-4B69-9A3B-404DB0AA0FEB}"/>
              </a:ext>
            </a:extLst>
          </p:cNvPr>
          <p:cNvPicPr>
            <a:picLocks noChangeAspect="1"/>
          </p:cNvPicPr>
          <p:nvPr/>
        </p:nvPicPr>
        <p:blipFill>
          <a:blip r:embed="rId7"/>
          <a:stretch>
            <a:fillRect/>
          </a:stretch>
        </p:blipFill>
        <p:spPr>
          <a:xfrm>
            <a:off x="3466070" y="4199866"/>
            <a:ext cx="2209766" cy="1111708"/>
          </a:xfrm>
          <a:prstGeom prst="rect">
            <a:avLst/>
          </a:prstGeom>
        </p:spPr>
      </p:pic>
      <p:sp>
        <p:nvSpPr>
          <p:cNvPr id="27" name="Rectangle 26">
            <a:extLst>
              <a:ext uri="{FF2B5EF4-FFF2-40B4-BE49-F238E27FC236}">
                <a16:creationId xmlns:a16="http://schemas.microsoft.com/office/drawing/2014/main" id="{1B768C85-DD13-4899-9F5C-F3C691269E62}"/>
              </a:ext>
            </a:extLst>
          </p:cNvPr>
          <p:cNvSpPr/>
          <p:nvPr/>
        </p:nvSpPr>
        <p:spPr>
          <a:xfrm>
            <a:off x="321276" y="5383434"/>
            <a:ext cx="2108914" cy="523220"/>
          </a:xfrm>
          <a:prstGeom prst="rect">
            <a:avLst/>
          </a:prstGeom>
        </p:spPr>
        <p:txBody>
          <a:bodyPr wrap="square">
            <a:spAutoFit/>
          </a:bodyPr>
          <a:lstStyle/>
          <a:p>
            <a:pPr>
              <a:defRPr/>
            </a:pPr>
            <a:r>
              <a:rPr lang="tr-TR" altLang="en-US" sz="2800" b="1" dirty="0" smtClean="0">
                <a:ea typeface="Verdana" panose="020B0604030504040204" pitchFamily="34" charset="0"/>
                <a:cs typeface="Arial" panose="020B0604020202020204" pitchFamily="34" charset="0"/>
              </a:rPr>
              <a:t>Japonca</a:t>
            </a:r>
            <a:endParaRPr lang="en-GB" altLang="en-US" sz="2800" dirty="0">
              <a:ea typeface="Verdana" panose="020B0604030504040204" pitchFamily="34" charset="0"/>
              <a:cs typeface="Arial" panose="020B0604020202020204" pitchFamily="34" charset="0"/>
            </a:endParaRPr>
          </a:p>
        </p:txBody>
      </p:sp>
      <p:sp>
        <p:nvSpPr>
          <p:cNvPr id="29" name="Rectangle 28">
            <a:extLst>
              <a:ext uri="{FF2B5EF4-FFF2-40B4-BE49-F238E27FC236}">
                <a16:creationId xmlns:a16="http://schemas.microsoft.com/office/drawing/2014/main" id="{045815C8-C675-47B4-8BB0-B5BFE68637C3}"/>
              </a:ext>
            </a:extLst>
          </p:cNvPr>
          <p:cNvSpPr/>
          <p:nvPr/>
        </p:nvSpPr>
        <p:spPr>
          <a:xfrm>
            <a:off x="3786468" y="5383434"/>
            <a:ext cx="1685978" cy="523220"/>
          </a:xfrm>
          <a:prstGeom prst="rect">
            <a:avLst/>
          </a:prstGeom>
        </p:spPr>
        <p:txBody>
          <a:bodyPr wrap="square">
            <a:spAutoFit/>
          </a:bodyPr>
          <a:lstStyle/>
          <a:p>
            <a:pPr>
              <a:defRPr/>
            </a:pPr>
            <a:r>
              <a:rPr lang="tr-TR" altLang="en-US" sz="2800" b="1" dirty="0" smtClean="0">
                <a:ea typeface="Verdana" panose="020B0604030504040204" pitchFamily="34" charset="0"/>
                <a:cs typeface="Arial" panose="020B0604020202020204" pitchFamily="34" charset="0"/>
              </a:rPr>
              <a:t>Rusça</a:t>
            </a:r>
            <a:endParaRPr lang="en-GB" altLang="en-US" sz="2800" dirty="0">
              <a:ea typeface="Verdana" panose="020B0604030504040204" pitchFamily="34" charset="0"/>
              <a:cs typeface="Arial" panose="020B0604020202020204" pitchFamily="34" charset="0"/>
            </a:endParaRPr>
          </a:p>
        </p:txBody>
      </p:sp>
      <p:sp>
        <p:nvSpPr>
          <p:cNvPr id="31" name="Rectangle 30">
            <a:extLst>
              <a:ext uri="{FF2B5EF4-FFF2-40B4-BE49-F238E27FC236}">
                <a16:creationId xmlns:a16="http://schemas.microsoft.com/office/drawing/2014/main" id="{10BDCEDF-2389-4C25-83CB-22424EA75A28}"/>
              </a:ext>
            </a:extLst>
          </p:cNvPr>
          <p:cNvSpPr/>
          <p:nvPr/>
        </p:nvSpPr>
        <p:spPr>
          <a:xfrm>
            <a:off x="7032211" y="5383434"/>
            <a:ext cx="1685978" cy="523220"/>
          </a:xfrm>
          <a:prstGeom prst="rect">
            <a:avLst/>
          </a:prstGeom>
        </p:spPr>
        <p:txBody>
          <a:bodyPr wrap="square">
            <a:spAutoFit/>
          </a:bodyPr>
          <a:lstStyle/>
          <a:p>
            <a:pPr>
              <a:defRPr/>
            </a:pPr>
            <a:r>
              <a:rPr lang="tr-TR" altLang="en-US" sz="2800" b="1" dirty="0" smtClean="0">
                <a:ea typeface="Verdana" panose="020B0604030504040204" pitchFamily="34" charset="0"/>
                <a:cs typeface="Arial" panose="020B0604020202020204" pitchFamily="34" charset="0"/>
              </a:rPr>
              <a:t>Çince</a:t>
            </a:r>
            <a:endParaRPr lang="en-GB" altLang="en-US" sz="2800" dirty="0">
              <a:ea typeface="Verdana" panose="020B0604030504040204" pitchFamily="34" charset="0"/>
              <a:cs typeface="Arial" panose="020B0604020202020204" pitchFamily="34" charset="0"/>
            </a:endParaRPr>
          </a:p>
        </p:txBody>
      </p:sp>
      <p:pic>
        <p:nvPicPr>
          <p:cNvPr id="34" name="Picture 33">
            <a:extLst>
              <a:ext uri="{FF2B5EF4-FFF2-40B4-BE49-F238E27FC236}">
                <a16:creationId xmlns:a16="http://schemas.microsoft.com/office/drawing/2014/main" id="{7875FF4E-4600-4B12-854F-DD0DBA5D5B23}"/>
              </a:ext>
            </a:extLst>
          </p:cNvPr>
          <p:cNvPicPr>
            <a:picLocks noChangeAspect="1"/>
          </p:cNvPicPr>
          <p:nvPr/>
        </p:nvPicPr>
        <p:blipFill>
          <a:blip r:embed="rId8"/>
          <a:stretch>
            <a:fillRect/>
          </a:stretch>
        </p:blipFill>
        <p:spPr>
          <a:xfrm>
            <a:off x="0" y="4147063"/>
            <a:ext cx="2341448" cy="1233162"/>
          </a:xfrm>
          <a:prstGeom prst="rect">
            <a:avLst/>
          </a:prstGeom>
        </p:spPr>
      </p:pic>
      <p:pic>
        <p:nvPicPr>
          <p:cNvPr id="36" name="Picture 35">
            <a:extLst>
              <a:ext uri="{FF2B5EF4-FFF2-40B4-BE49-F238E27FC236}">
                <a16:creationId xmlns:a16="http://schemas.microsoft.com/office/drawing/2014/main" id="{964855F1-0D18-4E1E-BE5D-0879C114C8C4}"/>
              </a:ext>
            </a:extLst>
          </p:cNvPr>
          <p:cNvPicPr>
            <a:picLocks noChangeAspect="1"/>
          </p:cNvPicPr>
          <p:nvPr/>
        </p:nvPicPr>
        <p:blipFill>
          <a:blip r:embed="rId9"/>
          <a:stretch>
            <a:fillRect/>
          </a:stretch>
        </p:blipFill>
        <p:spPr>
          <a:xfrm>
            <a:off x="6711811" y="4199866"/>
            <a:ext cx="2209766" cy="1106923"/>
          </a:xfrm>
          <a:prstGeom prst="rect">
            <a:avLst/>
          </a:prstGeom>
        </p:spPr>
      </p:pic>
    </p:spTree>
    <p:extLst>
      <p:ext uri="{BB962C8B-B14F-4D97-AF65-F5344CB8AC3E}">
        <p14:creationId xmlns:p14="http://schemas.microsoft.com/office/powerpoint/2010/main" val="688725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3200" b="1" dirty="0" smtClean="0"/>
              <a:t>Dil Zorluğu</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5262979"/>
          </a:xfrm>
          <a:prstGeom prst="rect">
            <a:avLst/>
          </a:prstGeom>
        </p:spPr>
        <p:txBody>
          <a:bodyPr wrap="square">
            <a:spAutoFit/>
          </a:bodyPr>
          <a:lstStyle/>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algn="ctr">
              <a:defRPr/>
            </a:pPr>
            <a:r>
              <a:rPr lang="tr-TR" altLang="en-US" sz="2800" b="1" dirty="0" smtClean="0">
                <a:ea typeface="Verdana" panose="020B0604030504040204" pitchFamily="34" charset="0"/>
                <a:cs typeface="Arial" panose="020B0604020202020204" pitchFamily="34" charset="0"/>
              </a:rPr>
              <a:t>Çözüm</a:t>
            </a:r>
            <a:r>
              <a:rPr lang="en-GB" altLang="en-US" sz="2800" b="1" dirty="0" smtClean="0">
                <a:ea typeface="Verdana" panose="020B0604030504040204" pitchFamily="34" charset="0"/>
                <a:cs typeface="Arial" panose="020B0604020202020204" pitchFamily="34" charset="0"/>
              </a:rPr>
              <a:t>? </a:t>
            </a: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tr-TR" altLang="en-US" sz="2800" dirty="0" smtClean="0">
                <a:ea typeface="Verdana" panose="020B0604030504040204" pitchFamily="34" charset="0"/>
                <a:cs typeface="Arial" panose="020B0604020202020204" pitchFamily="34" charset="0"/>
              </a:rPr>
              <a:t>Her zaman talepte bulunulan ülkenin dilinde talepte bulunmak</a:t>
            </a: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tr-TR" altLang="en-US" sz="2800" dirty="0" smtClean="0">
                <a:ea typeface="Verdana" panose="020B0604030504040204" pitchFamily="34" charset="0"/>
                <a:cs typeface="Arial" panose="020B0604020202020204" pitchFamily="34" charset="0"/>
              </a:rPr>
              <a:t>Tüm destekleyici belgelerin tercümelerini sunmak</a:t>
            </a: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tr-TR" altLang="en-US" sz="2800" dirty="0" smtClean="0">
                <a:ea typeface="Verdana" panose="020B0604030504040204" pitchFamily="34" charset="0"/>
                <a:cs typeface="Arial" panose="020B0604020202020204" pitchFamily="34" charset="0"/>
              </a:rPr>
              <a:t>Tercümeler için her türlü resmi formalitelere uymak </a:t>
            </a:r>
            <a:r>
              <a:rPr lang="en-GB" altLang="en-US" sz="2800" dirty="0" smtClean="0">
                <a:ea typeface="Verdana" panose="020B0604030504040204" pitchFamily="34" charset="0"/>
                <a:cs typeface="Arial" panose="020B0604020202020204" pitchFamily="34" charset="0"/>
              </a:rPr>
              <a:t>(</a:t>
            </a:r>
            <a:r>
              <a:rPr lang="tr-TR" altLang="en-US" sz="2800" dirty="0" smtClean="0">
                <a:ea typeface="Verdana" panose="020B0604030504040204" pitchFamily="34" charset="0"/>
                <a:cs typeface="Arial" panose="020B0604020202020204" pitchFamily="34" charset="0"/>
              </a:rPr>
              <a:t>örneğin, onaylı tercümanlar vs.</a:t>
            </a:r>
            <a:r>
              <a:rPr lang="en-GB" altLang="en-US" sz="2800" dirty="0" smtClean="0">
                <a:ea typeface="Verdana" panose="020B0604030504040204" pitchFamily="34" charset="0"/>
                <a:cs typeface="Arial" panose="020B0604020202020204" pitchFamily="34" charset="0"/>
              </a:rPr>
              <a:t>)</a:t>
            </a: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978733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solidFill>
                  <a:schemeClr val="bg1"/>
                </a:solidFill>
              </a:rPr>
              <a:t>Adli Personel için Uluslararası İşbirliğine İlişkin Uzmanlık </a:t>
            </a:r>
            <a:r>
              <a:rPr lang="tr-TR" sz="3200" b="1" dirty="0" smtClean="0">
                <a:solidFill>
                  <a:schemeClr val="bg1"/>
                </a:solidFill>
              </a:rPr>
              <a:t>Eğitimi</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880241"/>
          </a:xfrm>
          <a:prstGeom prst="rect">
            <a:avLst/>
          </a:prstGeom>
        </p:spPr>
        <p:txBody>
          <a:bodyPr wrap="square">
            <a:spAutoFit/>
          </a:bodyPr>
          <a:lstStyle/>
          <a:p>
            <a:pPr algn="ctr" eaLnBrk="1" hangingPunct="1">
              <a:lnSpc>
                <a:spcPct val="80000"/>
              </a:lnSpc>
            </a:pPr>
            <a:r>
              <a:rPr lang="en-GB" sz="3200" b="1" dirty="0" smtClean="0">
                <a:ea typeface="ＭＳ Ｐゴシック" charset="0"/>
                <a:cs typeface="ＭＳ Ｐゴシック" charset="0"/>
              </a:rPr>
              <a:t/>
            </a:r>
            <a:br>
              <a:rPr lang="en-GB" sz="3200" b="1" dirty="0" smtClean="0">
                <a:ea typeface="ＭＳ Ｐゴシック" charset="0"/>
                <a:cs typeface="ＭＳ Ｐゴシック" charset="0"/>
              </a:rPr>
            </a:br>
            <a:r>
              <a:rPr lang="tr-TR" sz="3200" b="1" dirty="0" smtClean="0">
                <a:ea typeface="ＭＳ Ｐゴシック" charset="0"/>
                <a:cs typeface="ＭＳ Ｐゴシック" charset="0"/>
              </a:rPr>
              <a:t>Süre Zorluğu</a:t>
            </a:r>
            <a:endParaRPr lang="en-GB" sz="3200" dirty="0"/>
          </a:p>
        </p:txBody>
      </p:sp>
      <p:pic>
        <p:nvPicPr>
          <p:cNvPr id="6" name="Picture 5">
            <a:extLst>
              <a:ext uri="{FF2B5EF4-FFF2-40B4-BE49-F238E27FC236}">
                <a16:creationId xmlns:a16="http://schemas.microsoft.com/office/drawing/2014/main" id="{51EBFD36-C217-4FBE-BA75-3E88079A0624}"/>
              </a:ext>
            </a:extLst>
          </p:cNvPr>
          <p:cNvPicPr>
            <a:picLocks noChangeAspect="1"/>
          </p:cNvPicPr>
          <p:nvPr/>
        </p:nvPicPr>
        <p:blipFill>
          <a:blip r:embed="rId4" cstate="print">
            <a:duotone>
              <a:schemeClr val="bg2">
                <a:shade val="45000"/>
                <a:satMod val="135000"/>
              </a:schemeClr>
              <a:prstClr val="white"/>
            </a:duotone>
            <a:extLst>
              <a:ext uri="{BEBA8EAE-BF5A-486C-A8C5-ECC9F3942E4B}">
                <a14:imgProps xmlns:a14="http://schemas.microsoft.com/office/drawing/2010/main">
                  <a14:imgLayer r:embed="rId5"/>
                </a14:imgProps>
              </a:ext>
              <a:ext uri="{28A0092B-C50C-407E-A947-70E740481C1C}">
                <a14:useLocalDpi xmlns:a14="http://schemas.microsoft.com/office/drawing/2010/main" val="0"/>
              </a:ext>
            </a:extLst>
          </a:blip>
          <a:stretch>
            <a:fillRect/>
          </a:stretch>
        </p:blipFill>
        <p:spPr>
          <a:xfrm>
            <a:off x="3665785" y="3846568"/>
            <a:ext cx="1812430" cy="1812430"/>
          </a:xfrm>
          <a:prstGeom prst="rect">
            <a:avLst/>
          </a:prstGeom>
        </p:spPr>
      </p:pic>
    </p:spTree>
    <p:extLst>
      <p:ext uri="{BB962C8B-B14F-4D97-AF65-F5344CB8AC3E}">
        <p14:creationId xmlns:p14="http://schemas.microsoft.com/office/powerpoint/2010/main" val="528087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3200" b="1" dirty="0" smtClean="0"/>
              <a:t>Zamana İlişkin Zorluk</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4401205"/>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tr-TR" altLang="en-US" sz="2800" b="1" dirty="0" smtClean="0">
                <a:ea typeface="Verdana" panose="020B0604030504040204" pitchFamily="34" charset="0"/>
                <a:cs typeface="Arial" panose="020B0604020202020204" pitchFamily="34" charset="0"/>
              </a:rPr>
              <a:t>Zorluk</a:t>
            </a:r>
            <a:r>
              <a:rPr lang="en-GB" altLang="en-US" sz="2800" b="1" dirty="0" smtClean="0">
                <a:ea typeface="Verdana" panose="020B0604030504040204" pitchFamily="34" charset="0"/>
                <a:cs typeface="Arial" panose="020B0604020202020204" pitchFamily="34" charset="0"/>
              </a:rPr>
              <a:t>? </a:t>
            </a: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defRPr/>
            </a:pPr>
            <a:endParaRPr lang="en-GB" altLang="en-US" sz="2800" b="1" dirty="0">
              <a:ea typeface="Verdana" panose="020B0604030504040204" pitchFamily="34" charset="0"/>
              <a:cs typeface="Arial" panose="020B0604020202020204" pitchFamily="34" charset="0"/>
            </a:endParaRPr>
          </a:p>
          <a:p>
            <a:pPr algn="ctr">
              <a:defRPr/>
            </a:pPr>
            <a:r>
              <a:rPr lang="tr-TR" altLang="en-US" sz="2800" dirty="0" smtClean="0">
                <a:ea typeface="Verdana" panose="020B0604030504040204" pitchFamily="34" charset="0"/>
                <a:cs typeface="Arial" panose="020B0604020202020204" pitchFamily="34" charset="0"/>
              </a:rPr>
              <a:t>Uluslararası soruşturmalar genellikle bir veya birden  fazla farklı zaman dilimi ile kesişir</a:t>
            </a: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1910010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7CE6088-4524-4831-A8CC-F6442FA66015}"/>
              </a:ext>
            </a:extLst>
          </p:cNvPr>
          <p:cNvSpPr>
            <a:spLocks noGrp="1"/>
          </p:cNvSpPr>
          <p:nvPr>
            <p:ph type="sldNum" sz="quarter" idx="12"/>
          </p:nvPr>
        </p:nvSpPr>
        <p:spPr/>
        <p:txBody>
          <a:bodyPr/>
          <a:lstStyle/>
          <a:p>
            <a:pPr>
              <a:defRPr/>
            </a:pPr>
            <a:fld id="{0E1F2CE5-82EE-4D86-A1BA-A62E2F853B8E}" type="slidenum">
              <a:rPr lang="en-US" smtClean="0"/>
              <a:pPr>
                <a:defRPr/>
              </a:pPr>
              <a:t>17</a:t>
            </a:fld>
            <a:endParaRPr lang="en-US"/>
          </a:p>
        </p:txBody>
      </p:sp>
      <p:pic>
        <p:nvPicPr>
          <p:cNvPr id="4" name="Picture 3">
            <a:extLst>
              <a:ext uri="{FF2B5EF4-FFF2-40B4-BE49-F238E27FC236}">
                <a16:creationId xmlns:a16="http://schemas.microsoft.com/office/drawing/2014/main" id="{A8BF1594-CD0E-4156-8F3A-C5C601736BCF}"/>
              </a:ext>
            </a:extLst>
          </p:cNvPr>
          <p:cNvPicPr>
            <a:picLocks noChangeAspect="1"/>
          </p:cNvPicPr>
          <p:nvPr/>
        </p:nvPicPr>
        <p:blipFill>
          <a:blip r:embed="rId3"/>
          <a:stretch>
            <a:fillRect/>
          </a:stretch>
        </p:blipFill>
        <p:spPr>
          <a:xfrm>
            <a:off x="4866505" y="1720678"/>
            <a:ext cx="4145692" cy="2072846"/>
          </a:xfrm>
          <a:prstGeom prst="rect">
            <a:avLst/>
          </a:prstGeom>
        </p:spPr>
      </p:pic>
      <p:pic>
        <p:nvPicPr>
          <p:cNvPr id="2052" name="Picture 4" descr="Flag of New Zealand - Wikipedia">
            <a:extLst>
              <a:ext uri="{FF2B5EF4-FFF2-40B4-BE49-F238E27FC236}">
                <a16:creationId xmlns:a16="http://schemas.microsoft.com/office/drawing/2014/main" id="{03AE00AE-3348-4B20-90F6-B3F3CB9016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805" y="1720678"/>
            <a:ext cx="4145692" cy="2072846"/>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1">
            <a:extLst>
              <a:ext uri="{FF2B5EF4-FFF2-40B4-BE49-F238E27FC236}">
                <a16:creationId xmlns:a16="http://schemas.microsoft.com/office/drawing/2014/main" id="{79A875AF-A335-4734-82C1-454D8B6597A7}"/>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17</a:t>
            </a:fld>
            <a:endParaRPr lang="en-GB" dirty="0"/>
          </a:p>
        </p:txBody>
      </p:sp>
      <p:sp>
        <p:nvSpPr>
          <p:cNvPr id="7" name="TextBox 6">
            <a:extLst>
              <a:ext uri="{FF2B5EF4-FFF2-40B4-BE49-F238E27FC236}">
                <a16:creationId xmlns:a16="http://schemas.microsoft.com/office/drawing/2014/main" id="{B247D20A-621D-4164-99D9-917533A05B4E}"/>
              </a:ext>
            </a:extLst>
          </p:cNvPr>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8" name="Slide Number Placeholder 4">
            <a:extLst>
              <a:ext uri="{FF2B5EF4-FFF2-40B4-BE49-F238E27FC236}">
                <a16:creationId xmlns:a16="http://schemas.microsoft.com/office/drawing/2014/main" id="{FE5A3ADB-84FE-40B7-8EAC-727479912689}"/>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9" name="Rectangle 8">
            <a:extLst>
              <a:ext uri="{FF2B5EF4-FFF2-40B4-BE49-F238E27FC236}">
                <a16:creationId xmlns:a16="http://schemas.microsoft.com/office/drawing/2014/main" id="{34C8DDE4-C271-43F7-9926-B0AF85C58902}"/>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4">
            <a:extLst>
              <a:ext uri="{FF2B5EF4-FFF2-40B4-BE49-F238E27FC236}">
                <a16:creationId xmlns:a16="http://schemas.microsoft.com/office/drawing/2014/main" id="{000ED984-4C81-4A0C-A870-4C8D237BF6D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1" name="Rectangle 10">
            <a:extLst>
              <a:ext uri="{FF2B5EF4-FFF2-40B4-BE49-F238E27FC236}">
                <a16:creationId xmlns:a16="http://schemas.microsoft.com/office/drawing/2014/main" id="{EEEB4ABC-F3A1-4A1E-B13A-A0D01079E81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3200" b="1" dirty="0" smtClean="0"/>
              <a:t>Zamana İlişkin Zorluk</a:t>
            </a:r>
            <a:endParaRPr lang="en-GB" sz="3200" b="1" dirty="0"/>
          </a:p>
        </p:txBody>
      </p:sp>
      <p:pic>
        <p:nvPicPr>
          <p:cNvPr id="12" name="Picture 4">
            <a:extLst>
              <a:ext uri="{FF2B5EF4-FFF2-40B4-BE49-F238E27FC236}">
                <a16:creationId xmlns:a16="http://schemas.microsoft.com/office/drawing/2014/main" id="{E744A25C-6B11-47BA-9451-36579E3DAB2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a:extLst>
              <a:ext uri="{FF2B5EF4-FFF2-40B4-BE49-F238E27FC236}">
                <a16:creationId xmlns:a16="http://schemas.microsoft.com/office/drawing/2014/main" id="{0B44EC77-8FC3-4403-AFBF-2FC098DED815}"/>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5" name="Rectangle 14">
            <a:extLst>
              <a:ext uri="{FF2B5EF4-FFF2-40B4-BE49-F238E27FC236}">
                <a16:creationId xmlns:a16="http://schemas.microsoft.com/office/drawing/2014/main" id="{AE158FE0-762C-4F25-BC96-9643EF21545C}"/>
              </a:ext>
            </a:extLst>
          </p:cNvPr>
          <p:cNvSpPr/>
          <p:nvPr/>
        </p:nvSpPr>
        <p:spPr>
          <a:xfrm>
            <a:off x="131805" y="3860403"/>
            <a:ext cx="4145692" cy="1384995"/>
          </a:xfrm>
          <a:prstGeom prst="rect">
            <a:avLst/>
          </a:prstGeom>
        </p:spPr>
        <p:txBody>
          <a:bodyPr wrap="square">
            <a:spAutoFit/>
          </a:bodyPr>
          <a:lstStyle/>
          <a:p>
            <a:pPr algn="ctr">
              <a:defRPr/>
            </a:pPr>
            <a:r>
              <a:rPr lang="en-GB" altLang="en-US" sz="2800" b="1" dirty="0">
                <a:ea typeface="Verdana" panose="020B0604030504040204" pitchFamily="34" charset="0"/>
                <a:cs typeface="Arial" panose="020B0604020202020204" pitchFamily="34" charset="0"/>
              </a:rPr>
              <a:t>Wellington, </a:t>
            </a:r>
            <a:r>
              <a:rPr lang="tr-TR" altLang="en-US" sz="2800" b="1" dirty="0" smtClean="0">
                <a:ea typeface="Verdana" panose="020B0604030504040204" pitchFamily="34" charset="0"/>
                <a:cs typeface="Arial" panose="020B0604020202020204" pitchFamily="34" charset="0"/>
              </a:rPr>
              <a:t>Yeni Zelanda</a:t>
            </a:r>
            <a:endParaRPr lang="en-GB" altLang="en-US" sz="2800" b="1" dirty="0">
              <a:ea typeface="Verdana" panose="020B0604030504040204" pitchFamily="34" charset="0"/>
              <a:cs typeface="Arial" panose="020B0604020202020204" pitchFamily="34" charset="0"/>
            </a:endParaRPr>
          </a:p>
          <a:p>
            <a:pPr algn="ctr">
              <a:defRPr/>
            </a:pPr>
            <a:r>
              <a:rPr lang="en-GB" altLang="en-US" sz="2800" b="1" dirty="0">
                <a:ea typeface="Verdana" panose="020B0604030504040204" pitchFamily="34" charset="0"/>
                <a:cs typeface="Arial" panose="020B0604020202020204" pitchFamily="34" charset="0"/>
              </a:rPr>
              <a:t>UTC+12</a:t>
            </a:r>
            <a:endParaRPr lang="en-GB" altLang="en-US" sz="2800" dirty="0">
              <a:ea typeface="Verdana" panose="020B060403050404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id="{AE02BC93-8FA6-493F-85DA-00163C829B61}"/>
              </a:ext>
            </a:extLst>
          </p:cNvPr>
          <p:cNvSpPr/>
          <p:nvPr/>
        </p:nvSpPr>
        <p:spPr>
          <a:xfrm>
            <a:off x="4866503" y="4012803"/>
            <a:ext cx="4145692" cy="954107"/>
          </a:xfrm>
          <a:prstGeom prst="rect">
            <a:avLst/>
          </a:prstGeom>
        </p:spPr>
        <p:txBody>
          <a:bodyPr wrap="square">
            <a:spAutoFit/>
          </a:bodyPr>
          <a:lstStyle/>
          <a:p>
            <a:pPr algn="ctr">
              <a:defRPr/>
            </a:pPr>
            <a:r>
              <a:rPr lang="en-GB" altLang="en-US" sz="2800" b="1" dirty="0">
                <a:ea typeface="Verdana" panose="020B0604030504040204" pitchFamily="34" charset="0"/>
                <a:cs typeface="Arial" panose="020B0604020202020204" pitchFamily="34" charset="0"/>
              </a:rPr>
              <a:t>Hawaii, </a:t>
            </a:r>
            <a:r>
              <a:rPr lang="tr-TR" altLang="en-US" sz="2800" b="1" dirty="0" smtClean="0">
                <a:ea typeface="Verdana" panose="020B0604030504040204" pitchFamily="34" charset="0"/>
                <a:cs typeface="Arial" panose="020B0604020202020204" pitchFamily="34" charset="0"/>
              </a:rPr>
              <a:t>ABD</a:t>
            </a:r>
            <a:endParaRPr lang="en-GB" altLang="en-US" sz="2800" b="1" dirty="0">
              <a:ea typeface="Verdana" panose="020B0604030504040204" pitchFamily="34" charset="0"/>
              <a:cs typeface="Arial" panose="020B0604020202020204" pitchFamily="34" charset="0"/>
            </a:endParaRPr>
          </a:p>
          <a:p>
            <a:pPr algn="ctr">
              <a:defRPr/>
            </a:pPr>
            <a:r>
              <a:rPr lang="en-GB" altLang="en-US" sz="2800" b="1" dirty="0">
                <a:ea typeface="Verdana" panose="020B0604030504040204" pitchFamily="34" charset="0"/>
                <a:cs typeface="Arial" panose="020B0604020202020204" pitchFamily="34" charset="0"/>
              </a:rPr>
              <a:t>UTC-10</a:t>
            </a:r>
            <a:endParaRPr lang="en-GB" altLang="en-US" sz="2800" dirty="0">
              <a:ea typeface="Verdana" panose="020B060403050404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6AEA5BF1-439B-4158-97BB-49459E9A845F}"/>
              </a:ext>
            </a:extLst>
          </p:cNvPr>
          <p:cNvSpPr/>
          <p:nvPr/>
        </p:nvSpPr>
        <p:spPr>
          <a:xfrm>
            <a:off x="2407508" y="5210414"/>
            <a:ext cx="4145692" cy="523220"/>
          </a:xfrm>
          <a:prstGeom prst="rect">
            <a:avLst/>
          </a:prstGeom>
        </p:spPr>
        <p:txBody>
          <a:bodyPr wrap="square">
            <a:spAutoFit/>
          </a:bodyPr>
          <a:lstStyle/>
          <a:p>
            <a:pPr algn="ctr">
              <a:defRPr/>
            </a:pPr>
            <a:r>
              <a:rPr lang="en-GB" altLang="en-US" sz="2800" b="1" dirty="0">
                <a:ea typeface="Verdana" panose="020B0604030504040204" pitchFamily="34" charset="0"/>
                <a:cs typeface="Arial" panose="020B0604020202020204" pitchFamily="34" charset="0"/>
              </a:rPr>
              <a:t>22 </a:t>
            </a:r>
            <a:r>
              <a:rPr lang="tr-TR" altLang="en-US" sz="2800" b="1" dirty="0" smtClean="0">
                <a:ea typeface="Verdana" panose="020B0604030504040204" pitchFamily="34" charset="0"/>
                <a:cs typeface="Arial" panose="020B0604020202020204" pitchFamily="34" charset="0"/>
              </a:rPr>
              <a:t>saat zaman farkı</a:t>
            </a: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2702147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481914" y="872616"/>
            <a:ext cx="8286038" cy="5112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lstStyle/>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r>
              <a:rPr lang="tr-TR" altLang="en-US" sz="2200" dirty="0" smtClean="0">
                <a:ea typeface="Verdana" panose="020B0604030504040204" pitchFamily="34" charset="0"/>
                <a:cs typeface="Arial" panose="020B0604020202020204" pitchFamily="34" charset="0"/>
              </a:rPr>
              <a:t>Bir cihazda bulunan saat mevcut saat ile senkronize edilmeyebilir dolayısıyla zaman bilgisi yanlış olabilir.</a:t>
            </a:r>
            <a:r>
              <a:rPr lang="en-GB" altLang="en-US" sz="2200" dirty="0" smtClean="0">
                <a:ea typeface="Verdana" panose="020B0604030504040204" pitchFamily="34" charset="0"/>
                <a:cs typeface="Arial" panose="020B0604020202020204" pitchFamily="34" charset="0"/>
              </a:rPr>
              <a:t> </a:t>
            </a: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r>
              <a:rPr lang="en-GB" altLang="en-US" sz="2200" dirty="0">
                <a:ea typeface="Verdana" panose="020B0604030504040204" pitchFamily="34" charset="0"/>
                <a:cs typeface="Arial" panose="020B0604020202020204" pitchFamily="34" charset="0"/>
              </a:rPr>
              <a:t>IP </a:t>
            </a:r>
            <a:r>
              <a:rPr lang="tr-TR" altLang="en-US" sz="2200" dirty="0" smtClean="0">
                <a:ea typeface="Verdana" panose="020B0604030504040204" pitchFamily="34" charset="0"/>
                <a:cs typeface="Arial" panose="020B0604020202020204" pitchFamily="34" charset="0"/>
              </a:rPr>
              <a:t>Adresleri statik veya dinamik olabilir</a:t>
            </a:r>
            <a:endParaRPr lang="en-GB" altLang="en-US"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defRPr/>
            </a:pPr>
            <a:r>
              <a:rPr lang="tr-TR" sz="2200" b="1" dirty="0" smtClean="0">
                <a:ea typeface="Verdana" panose="020B0604030504040204" pitchFamily="34" charset="0"/>
                <a:cs typeface="Arial" panose="020B0604020202020204" pitchFamily="34" charset="0"/>
              </a:rPr>
              <a:t>Statik </a:t>
            </a:r>
            <a:r>
              <a:rPr lang="en-GB" sz="2200" b="1" dirty="0" smtClean="0">
                <a:ea typeface="Verdana" panose="020B0604030504040204" pitchFamily="34" charset="0"/>
                <a:cs typeface="Arial" panose="020B0604020202020204" pitchFamily="34" charset="0"/>
              </a:rPr>
              <a:t>IP </a:t>
            </a:r>
            <a:r>
              <a:rPr lang="tr-TR" sz="2200" b="1" dirty="0" smtClean="0">
                <a:ea typeface="Verdana" panose="020B0604030504040204" pitchFamily="34" charset="0"/>
                <a:cs typeface="Arial" panose="020B0604020202020204" pitchFamily="34" charset="0"/>
              </a:rPr>
              <a:t>Adresi</a:t>
            </a:r>
            <a:endParaRPr lang="en-GB" sz="2200" b="1" dirty="0">
              <a:ea typeface="Verdana" panose="020B0604030504040204" pitchFamily="34" charset="0"/>
              <a:cs typeface="Arial" panose="020B0604020202020204" pitchFamily="34" charset="0"/>
            </a:endParaRPr>
          </a:p>
          <a:p>
            <a:pPr lvl="2"/>
            <a:r>
              <a:rPr lang="tr-TR" sz="2200" dirty="0" smtClean="0">
                <a:ea typeface="Verdana" panose="020B0604030504040204" pitchFamily="34" charset="0"/>
                <a:cs typeface="Arial" panose="020B0604020202020204" pitchFamily="34" charset="0"/>
              </a:rPr>
              <a:t>IP adresi tek bir müşteriye sabit olarak atanır (Bu, daha sonra alt IP adresleri atayan bir ağ olabilir)</a:t>
            </a:r>
            <a:endParaRPr lang="en-GB" sz="2200" dirty="0">
              <a:ea typeface="Verdana" panose="020B0604030504040204" pitchFamily="34" charset="0"/>
              <a:cs typeface="Arial" panose="020B0604020202020204" pitchFamily="34" charset="0"/>
            </a:endParaRPr>
          </a:p>
          <a:p>
            <a:pPr marL="800100" lvl="1" indent="-342900" algn="just">
              <a:buFont typeface="Wingdings" panose="05000000000000000000" pitchFamily="2" charset="2"/>
              <a:buChar char="v"/>
              <a:defRPr/>
            </a:pPr>
            <a:r>
              <a:rPr lang="tr-TR" sz="2200" b="1" dirty="0" smtClean="0">
                <a:ea typeface="Verdana" panose="020B0604030504040204" pitchFamily="34" charset="0"/>
                <a:cs typeface="Arial" panose="020B0604020202020204" pitchFamily="34" charset="0"/>
              </a:rPr>
              <a:t>Dinamik</a:t>
            </a:r>
            <a:r>
              <a:rPr lang="en-GB" sz="2200" b="1" dirty="0" smtClean="0">
                <a:ea typeface="Verdana" panose="020B0604030504040204" pitchFamily="34" charset="0"/>
                <a:cs typeface="Arial" panose="020B0604020202020204" pitchFamily="34" charset="0"/>
              </a:rPr>
              <a:t> </a:t>
            </a:r>
            <a:r>
              <a:rPr lang="en-GB" sz="2200" b="1" dirty="0">
                <a:ea typeface="Verdana" panose="020B0604030504040204" pitchFamily="34" charset="0"/>
                <a:cs typeface="Arial" panose="020B0604020202020204" pitchFamily="34" charset="0"/>
              </a:rPr>
              <a:t>IP </a:t>
            </a:r>
            <a:r>
              <a:rPr lang="tr-TR" sz="2200" b="1" dirty="0" smtClean="0">
                <a:ea typeface="Verdana" panose="020B0604030504040204" pitchFamily="34" charset="0"/>
                <a:cs typeface="Arial" panose="020B0604020202020204" pitchFamily="34" charset="0"/>
              </a:rPr>
              <a:t>Adresi</a:t>
            </a:r>
            <a:endParaRPr lang="en-GB" sz="2200" b="1" dirty="0">
              <a:ea typeface="Verdana" panose="020B0604030504040204" pitchFamily="34" charset="0"/>
              <a:cs typeface="Arial" panose="020B0604020202020204" pitchFamily="34" charset="0"/>
            </a:endParaRPr>
          </a:p>
          <a:p>
            <a:pPr lvl="2"/>
            <a:r>
              <a:rPr lang="tr-TR" sz="2200" dirty="0" smtClean="0">
                <a:ea typeface="Verdana" panose="020B0604030504040204" pitchFamily="34" charset="0"/>
                <a:cs typeface="Arial" panose="020B0604020202020204" pitchFamily="34" charset="0"/>
              </a:rPr>
              <a:t>IP adresi sadece İnternet oturumu boyunca müşteriye atanır </a:t>
            </a:r>
            <a:r>
              <a:rPr lang="en-GB" sz="2200" dirty="0" smtClean="0">
                <a:ea typeface="Verdana" panose="020B0604030504040204" pitchFamily="34" charset="0"/>
                <a:cs typeface="Arial" panose="020B0604020202020204" pitchFamily="34" charset="0"/>
              </a:rPr>
              <a:t>(</a:t>
            </a:r>
            <a:r>
              <a:rPr lang="tr-TR" sz="2200" dirty="0" smtClean="0">
                <a:ea typeface="Verdana" panose="020B0604030504040204" pitchFamily="34" charset="0"/>
                <a:cs typeface="Arial" panose="020B0604020202020204" pitchFamily="34" charset="0"/>
              </a:rPr>
              <a:t>örneğin, oturum açtıktan oturum kapatılıncaya kadar)</a:t>
            </a:r>
            <a:r>
              <a:rPr lang="en-GB" sz="2200" dirty="0" smtClean="0">
                <a:ea typeface="Verdana" panose="020B0604030504040204" pitchFamily="34" charset="0"/>
                <a:cs typeface="Arial" panose="020B0604020202020204" pitchFamily="34" charset="0"/>
              </a:rPr>
              <a:t>. </a:t>
            </a:r>
            <a:r>
              <a:rPr lang="tr-TR" sz="2200" dirty="0" smtClean="0">
                <a:ea typeface="Verdana" panose="020B0604030504040204" pitchFamily="34" charset="0"/>
                <a:cs typeface="Arial" panose="020B0604020202020204" pitchFamily="34" charset="0"/>
              </a:rPr>
              <a:t>Bu IP adresleri kişi bağlantıyı kestiği andan itibaren tekrar atanabilir</a:t>
            </a:r>
            <a:r>
              <a:rPr lang="en-GB" sz="2200" dirty="0" smtClean="0">
                <a:ea typeface="Verdana" panose="020B0604030504040204" pitchFamily="34" charset="0"/>
                <a:cs typeface="Arial" panose="020B0604020202020204" pitchFamily="34" charset="0"/>
              </a:rPr>
              <a:t>.</a:t>
            </a:r>
            <a:endParaRPr lang="en-GB" sz="2200" dirty="0">
              <a:ea typeface="Verdana" panose="020B0604030504040204" pitchFamily="34" charset="0"/>
              <a:cs typeface="Arial" panose="020B0604020202020204" pitchFamily="34" charset="0"/>
            </a:endParaRPr>
          </a:p>
          <a:p>
            <a:endParaRPr lang="en-GB" sz="2200" dirty="0">
              <a:ea typeface="Verdana" panose="020B0604030504040204" pitchFamily="34" charset="0"/>
              <a:cs typeface="Arial" panose="020B0604020202020204" pitchFamily="34" charset="0"/>
            </a:endParaRPr>
          </a:p>
          <a:p>
            <a:r>
              <a:rPr lang="tr-TR" sz="2200" i="1" dirty="0" smtClean="0">
                <a:ea typeface="Verdana" panose="020B0604030504040204" pitchFamily="34" charset="0"/>
                <a:cs typeface="Arial" panose="020B0604020202020204" pitchFamily="34" charset="0"/>
              </a:rPr>
              <a:t>Saati ve zaman dilimini yanlış hesaplamak masum bir tarafı töhmet altında bırakacaktır.</a:t>
            </a:r>
            <a:r>
              <a:rPr lang="en-GB" sz="2200" i="1" dirty="0" smtClean="0">
                <a:ea typeface="Verdana" panose="020B0604030504040204" pitchFamily="34" charset="0"/>
                <a:cs typeface="Arial" panose="020B0604020202020204" pitchFamily="34" charset="0"/>
              </a:rPr>
              <a:t> </a:t>
            </a:r>
            <a:endParaRPr lang="en-GB" sz="2200" i="1" dirty="0">
              <a:ea typeface="Verdana" panose="020B0604030504040204" pitchFamily="34" charset="0"/>
              <a:cs typeface="Arial" panose="020B0604020202020204" pitchFamily="34" charset="0"/>
            </a:endParaRPr>
          </a:p>
          <a:p>
            <a:r>
              <a:rPr lang="en-GB" sz="2200" dirty="0">
                <a:ea typeface="Verdana" panose="020B0604030504040204" pitchFamily="34" charset="0"/>
                <a:cs typeface="Arial" panose="020B0604020202020204" pitchFamily="34" charset="0"/>
              </a:rPr>
              <a:t> </a:t>
            </a:r>
          </a:p>
        </p:txBody>
      </p:sp>
      <p:sp>
        <p:nvSpPr>
          <p:cNvPr id="5" name="Slide Number Placeholder 1">
            <a:extLst>
              <a:ext uri="{FF2B5EF4-FFF2-40B4-BE49-F238E27FC236}">
                <a16:creationId xmlns:a16="http://schemas.microsoft.com/office/drawing/2014/main" id="{CD68F3BA-A8BD-456A-BB50-EA4CE47449DA}"/>
              </a:ext>
            </a:extLst>
          </p:cNvPr>
          <p:cNvSpPr>
            <a:spLocks noGrp="1"/>
          </p:cNvSpPr>
          <p:nvPr>
            <p:ph type="sldNum" sz="quarter" idx="12"/>
          </p:nvPr>
        </p:nvSpPr>
        <p:spPr>
          <a:xfrm>
            <a:off x="6540843" y="6356350"/>
            <a:ext cx="2133600" cy="365125"/>
          </a:xfrm>
        </p:spPr>
        <p:txBody>
          <a:bodyPr/>
          <a:lstStyle/>
          <a:p>
            <a:pPr>
              <a:defRPr/>
            </a:pPr>
            <a:fld id="{0E1F2CE5-82EE-4D86-A1BA-A62E2F853B8E}" type="slidenum">
              <a:rPr lang="en-US" smtClean="0"/>
              <a:pPr>
                <a:defRPr/>
              </a:pPr>
              <a:t>18</a:t>
            </a:fld>
            <a:endParaRPr lang="en-US"/>
          </a:p>
        </p:txBody>
      </p:sp>
      <p:sp>
        <p:nvSpPr>
          <p:cNvPr id="6" name="Slide Number Placeholder 1">
            <a:extLst>
              <a:ext uri="{FF2B5EF4-FFF2-40B4-BE49-F238E27FC236}">
                <a16:creationId xmlns:a16="http://schemas.microsoft.com/office/drawing/2014/main" id="{7A44F5D1-06EF-48E6-A75F-E303E4F129F7}"/>
              </a:ext>
            </a:extLst>
          </p:cNvPr>
          <p:cNvSpPr txBox="1">
            <a:spLocks/>
          </p:cNvSpPr>
          <p:nvPr/>
        </p:nvSpPr>
        <p:spPr>
          <a:xfrm>
            <a:off x="6396827"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18</a:t>
            </a:fld>
            <a:endParaRPr lang="en-GB" dirty="0"/>
          </a:p>
        </p:txBody>
      </p:sp>
      <p:sp>
        <p:nvSpPr>
          <p:cNvPr id="7" name="TextBox 6">
            <a:extLst>
              <a:ext uri="{FF2B5EF4-FFF2-40B4-BE49-F238E27FC236}">
                <a16:creationId xmlns:a16="http://schemas.microsoft.com/office/drawing/2014/main" id="{27146AAB-3337-42A9-9127-95C3019CC742}"/>
              </a:ext>
            </a:extLst>
          </p:cNvPr>
          <p:cNvSpPr txBox="1"/>
          <p:nvPr/>
        </p:nvSpPr>
        <p:spPr>
          <a:xfrm>
            <a:off x="76165"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8" name="Slide Number Placeholder 4">
            <a:extLst>
              <a:ext uri="{FF2B5EF4-FFF2-40B4-BE49-F238E27FC236}">
                <a16:creationId xmlns:a16="http://schemas.microsoft.com/office/drawing/2014/main" id="{672BD20F-293E-4876-8A71-58904236B174}"/>
              </a:ext>
            </a:extLst>
          </p:cNvPr>
          <p:cNvSpPr txBox="1">
            <a:spLocks/>
          </p:cNvSpPr>
          <p:nvPr/>
        </p:nvSpPr>
        <p:spPr>
          <a:xfrm>
            <a:off x="8520083"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9" name="Rectangle 8">
            <a:extLst>
              <a:ext uri="{FF2B5EF4-FFF2-40B4-BE49-F238E27FC236}">
                <a16:creationId xmlns:a16="http://schemas.microsoft.com/office/drawing/2014/main" id="{2A4844D1-D2B0-4134-BD57-FC722D6FC331}"/>
              </a:ext>
            </a:extLst>
          </p:cNvPr>
          <p:cNvSpPr/>
          <p:nvPr/>
        </p:nvSpPr>
        <p:spPr>
          <a:xfrm>
            <a:off x="-12357"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4">
            <a:extLst>
              <a:ext uri="{FF2B5EF4-FFF2-40B4-BE49-F238E27FC236}">
                <a16:creationId xmlns:a16="http://schemas.microsoft.com/office/drawing/2014/main" id="{3049FEFE-F851-4D58-B6A4-D33AAE8E5EA4}"/>
              </a:ext>
            </a:extLst>
          </p:cNvPr>
          <p:cNvSpPr>
            <a:spLocks noChangeArrowheads="1"/>
          </p:cNvSpPr>
          <p:nvPr/>
        </p:nvSpPr>
        <p:spPr bwMode="auto">
          <a:xfrm>
            <a:off x="-12357"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1" name="Rectangle 10">
            <a:extLst>
              <a:ext uri="{FF2B5EF4-FFF2-40B4-BE49-F238E27FC236}">
                <a16:creationId xmlns:a16="http://schemas.microsoft.com/office/drawing/2014/main" id="{7B473651-36BA-45F9-AFBC-4F1A1B4CB15C}"/>
              </a:ext>
            </a:extLst>
          </p:cNvPr>
          <p:cNvSpPr/>
          <p:nvPr/>
        </p:nvSpPr>
        <p:spPr>
          <a:xfrm>
            <a:off x="-12357"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3200" b="1" dirty="0" smtClean="0"/>
              <a:t>Zamana İlişkin Zorluk</a:t>
            </a:r>
            <a:endParaRPr lang="en-GB" sz="3200" b="1" dirty="0"/>
          </a:p>
        </p:txBody>
      </p:sp>
      <p:pic>
        <p:nvPicPr>
          <p:cNvPr id="12" name="Picture 4">
            <a:extLst>
              <a:ext uri="{FF2B5EF4-FFF2-40B4-BE49-F238E27FC236}">
                <a16:creationId xmlns:a16="http://schemas.microsoft.com/office/drawing/2014/main" id="{A74078A1-994F-4062-8154-E1F4A8494C6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357"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a:extLst>
              <a:ext uri="{FF2B5EF4-FFF2-40B4-BE49-F238E27FC236}">
                <a16:creationId xmlns:a16="http://schemas.microsoft.com/office/drawing/2014/main" id="{0E51B9D9-37F3-4A7A-A034-0473D2689FEE}"/>
              </a:ext>
            </a:extLst>
          </p:cNvPr>
          <p:cNvSpPr txBox="1"/>
          <p:nvPr/>
        </p:nvSpPr>
        <p:spPr>
          <a:xfrm>
            <a:off x="6267434"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3944485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3200" b="1" dirty="0" smtClean="0"/>
              <a:t>Zamana İlişkin Zorluk</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5262979"/>
          </a:xfrm>
          <a:prstGeom prst="rect">
            <a:avLst/>
          </a:prstGeom>
        </p:spPr>
        <p:txBody>
          <a:bodyPr wrap="square">
            <a:spAutoFit/>
          </a:bodyPr>
          <a:lstStyle/>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algn="ctr">
              <a:defRPr/>
            </a:pPr>
            <a:r>
              <a:rPr lang="tr-TR" altLang="en-US" sz="2800" b="1" dirty="0" smtClean="0">
                <a:ea typeface="Verdana" panose="020B0604030504040204" pitchFamily="34" charset="0"/>
                <a:cs typeface="Arial" panose="020B0604020202020204" pitchFamily="34" charset="0"/>
              </a:rPr>
              <a:t>Çözüm</a:t>
            </a:r>
            <a:r>
              <a:rPr lang="en-GB" altLang="en-US" sz="2800" b="1" dirty="0" smtClean="0">
                <a:ea typeface="Verdana" panose="020B0604030504040204" pitchFamily="34" charset="0"/>
                <a:cs typeface="Arial" panose="020B0604020202020204" pitchFamily="34" charset="0"/>
              </a:rPr>
              <a:t>? </a:t>
            </a:r>
            <a:endParaRPr lang="en-GB" altLang="en-US" sz="2800" b="1"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tr-TR" altLang="en-US" sz="2800" dirty="0" smtClean="0">
                <a:ea typeface="Verdana" panose="020B0604030504040204" pitchFamily="34" charset="0"/>
                <a:cs typeface="Arial" panose="020B0604020202020204" pitchFamily="34" charset="0"/>
              </a:rPr>
              <a:t>Her zaman her zaman damgası için zaman dilimini belirtmek</a:t>
            </a: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tr-TR" altLang="en-US" sz="2800" dirty="0" smtClean="0">
                <a:ea typeface="Verdana" panose="020B0604030504040204" pitchFamily="34" charset="0"/>
                <a:cs typeface="Arial" panose="020B0604020202020204" pitchFamily="34" charset="0"/>
              </a:rPr>
              <a:t>Tek bir talep kapsamında zaman dilimlerini değiş tokuş etmemek</a:t>
            </a: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tr-TR" altLang="en-US" sz="2800" dirty="0" smtClean="0">
                <a:ea typeface="Verdana" panose="020B0604030504040204" pitchFamily="34" charset="0"/>
                <a:cs typeface="Arial" panose="020B0604020202020204" pitchFamily="34" charset="0"/>
              </a:rPr>
              <a:t>Eş Güdümlü Evrensel Zamanı (UTC) veya talepte bulunulan ülkenin zaman dilimini kullanmaya çalışmak </a:t>
            </a:r>
            <a:r>
              <a:rPr lang="en-GB" altLang="en-US" sz="2800" dirty="0" smtClean="0">
                <a:ea typeface="Verdana" panose="020B0604030504040204" pitchFamily="34" charset="0"/>
                <a:cs typeface="Arial" panose="020B0604020202020204" pitchFamily="34" charset="0"/>
              </a:rPr>
              <a:t> </a:t>
            </a: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316442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pitchFamily="34" charset="-128"/>
              </a:rPr>
              <a:t>Oturum Hedefleri</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677508" cy="4154984"/>
          </a:xfrm>
          <a:prstGeom prst="rect">
            <a:avLst/>
          </a:prstGeom>
        </p:spPr>
        <p:txBody>
          <a:bodyPr wrap="square">
            <a:spAutoFit/>
          </a:bodyPr>
          <a:lstStyle/>
          <a:p>
            <a:pPr marL="342900" indent="-342900" algn="just">
              <a:lnSpc>
                <a:spcPct val="80000"/>
              </a:lnSpc>
              <a:buFont typeface="Wingdings" pitchFamily="2" charset="2"/>
              <a:buChar char="ü"/>
            </a:pPr>
            <a:r>
              <a:rPr lang="tr-TR" sz="2200" i="1" dirty="0" smtClean="0"/>
              <a:t>Siber suç ve elektronik delil ile ilgili uluslararası işbirliğine ilişkin temel zorlukları fark edebilecekler</a:t>
            </a:r>
          </a:p>
          <a:p>
            <a:pPr marL="342900" indent="-342900" algn="just">
              <a:lnSpc>
                <a:spcPct val="80000"/>
              </a:lnSpc>
              <a:buFont typeface="Wingdings" pitchFamily="2" charset="2"/>
              <a:buChar char="ü"/>
            </a:pPr>
            <a:endParaRPr lang="tr-TR" sz="2200" i="1" dirty="0" smtClean="0"/>
          </a:p>
          <a:p>
            <a:pPr marL="342900" indent="-342900" algn="just">
              <a:lnSpc>
                <a:spcPct val="80000"/>
              </a:lnSpc>
              <a:buFont typeface="Wingdings" pitchFamily="2" charset="2"/>
              <a:buChar char="ü"/>
            </a:pPr>
            <a:r>
              <a:rPr lang="tr-TR" sz="2200" i="1" dirty="0" smtClean="0"/>
              <a:t>Uluslararası işbirliği ile ilgili başlıca zorlukların yarattığı  pratik uygulamaları tespit edebilecekler</a:t>
            </a:r>
          </a:p>
          <a:p>
            <a:pPr marL="342900" indent="-342900" algn="just">
              <a:lnSpc>
                <a:spcPct val="80000"/>
              </a:lnSpc>
              <a:buFont typeface="Wingdings" pitchFamily="2" charset="2"/>
              <a:buChar char="ü"/>
            </a:pPr>
            <a:endParaRPr lang="tr-TR" sz="2200" i="1" dirty="0" smtClean="0"/>
          </a:p>
          <a:p>
            <a:pPr marL="342900" indent="-342900" algn="just">
              <a:lnSpc>
                <a:spcPct val="80000"/>
              </a:lnSpc>
              <a:buFont typeface="Wingdings" pitchFamily="2" charset="2"/>
              <a:buChar char="ü"/>
            </a:pPr>
            <a:r>
              <a:rPr lang="tr-TR" sz="2200" i="1" dirty="0" smtClean="0"/>
              <a:t>Uluslararası işbirliğine ilişkin zorluklarla başa çıkmak için olası çözümleri keşfedebileceklerdir</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endParaRPr lang="en-GB" sz="2200" i="1" dirty="0"/>
          </a:p>
        </p:txBody>
      </p:sp>
    </p:spTree>
    <p:extLst>
      <p:ext uri="{BB962C8B-B14F-4D97-AF65-F5344CB8AC3E}">
        <p14:creationId xmlns:p14="http://schemas.microsoft.com/office/powerpoint/2010/main" val="13014096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solidFill>
                  <a:schemeClr val="bg1"/>
                </a:solidFill>
              </a:rPr>
              <a:t>Adli</a:t>
            </a:r>
            <a:r>
              <a:rPr lang="en-GB" sz="3200" b="1" dirty="0">
                <a:solidFill>
                  <a:schemeClr val="bg1"/>
                </a:solidFill>
              </a:rPr>
              <a:t> </a:t>
            </a:r>
            <a:r>
              <a:rPr lang="en-GB" sz="3200" b="1" dirty="0" err="1">
                <a:solidFill>
                  <a:schemeClr val="bg1"/>
                </a:solidFill>
              </a:rPr>
              <a:t>Personel</a:t>
            </a:r>
            <a:r>
              <a:rPr lang="en-GB" sz="3200" b="1" dirty="0">
                <a:solidFill>
                  <a:schemeClr val="bg1"/>
                </a:solidFill>
              </a:rPr>
              <a:t> </a:t>
            </a:r>
            <a:r>
              <a:rPr lang="en-GB" sz="3200" b="1" dirty="0" err="1">
                <a:solidFill>
                  <a:schemeClr val="bg1"/>
                </a:solidFill>
              </a:rPr>
              <a:t>için</a:t>
            </a:r>
            <a:r>
              <a:rPr lang="en-GB" sz="3200" b="1" dirty="0">
                <a:solidFill>
                  <a:schemeClr val="bg1"/>
                </a:solidFill>
              </a:rPr>
              <a:t> </a:t>
            </a:r>
            <a:r>
              <a:rPr lang="en-GB" sz="3200" b="1" dirty="0" err="1">
                <a:solidFill>
                  <a:schemeClr val="bg1"/>
                </a:solidFill>
              </a:rPr>
              <a:t>Uluslararası</a:t>
            </a:r>
            <a:r>
              <a:rPr lang="en-GB" sz="3200" b="1" dirty="0">
                <a:solidFill>
                  <a:schemeClr val="bg1"/>
                </a:solidFill>
              </a:rPr>
              <a:t> </a:t>
            </a:r>
            <a:r>
              <a:rPr lang="en-GB" sz="3200" b="1" dirty="0" err="1" smtClean="0">
                <a:solidFill>
                  <a:schemeClr val="bg1"/>
                </a:solidFill>
              </a:rPr>
              <a:t>İşbirliğine</a:t>
            </a:r>
            <a:r>
              <a:rPr lang="en-GB" sz="3200" b="1" dirty="0" smtClean="0">
                <a:solidFill>
                  <a:schemeClr val="bg1"/>
                </a:solidFill>
              </a:rPr>
              <a:t> </a:t>
            </a:r>
            <a:r>
              <a:rPr lang="en-GB" sz="3200" b="1" dirty="0" err="1">
                <a:solidFill>
                  <a:schemeClr val="bg1"/>
                </a:solidFill>
              </a:rPr>
              <a:t>İlişkin</a:t>
            </a:r>
            <a:r>
              <a:rPr lang="en-GB" sz="3200" b="1" dirty="0">
                <a:solidFill>
                  <a:schemeClr val="bg1"/>
                </a:solidFill>
              </a:rPr>
              <a:t> </a:t>
            </a:r>
            <a:r>
              <a:rPr lang="en-GB" sz="3200" b="1" dirty="0" err="1">
                <a:solidFill>
                  <a:schemeClr val="bg1"/>
                </a:solidFill>
              </a:rPr>
              <a:t>Uzmanlık</a:t>
            </a:r>
            <a:r>
              <a:rPr lang="en-GB" sz="3200" b="1" dirty="0">
                <a:solidFill>
                  <a:schemeClr val="bg1"/>
                </a:solidFill>
              </a:rPr>
              <a:t> </a:t>
            </a:r>
            <a:r>
              <a:rPr lang="en-GB" sz="3200" b="1" dirty="0" smtClean="0">
                <a:solidFill>
                  <a:schemeClr val="bg1"/>
                </a:solidFill>
              </a:rPr>
              <a:t>Eğitim</a:t>
            </a:r>
            <a:r>
              <a:rPr lang="tr-TR" sz="3200" b="1" dirty="0" smtClean="0">
                <a:solidFill>
                  <a:schemeClr val="bg1"/>
                </a:solidFill>
              </a:rPr>
              <a:t>i</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486287"/>
          </a:xfrm>
          <a:prstGeom prst="rect">
            <a:avLst/>
          </a:prstGeom>
        </p:spPr>
        <p:txBody>
          <a:bodyPr wrap="square">
            <a:spAutoFit/>
          </a:bodyPr>
          <a:lstStyle/>
          <a:p>
            <a:pPr algn="ctr" eaLnBrk="1" hangingPunct="1">
              <a:lnSpc>
                <a:spcPct val="80000"/>
              </a:lnSpc>
            </a:pPr>
            <a:r>
              <a:rPr lang="tr-TR" sz="3200" b="1" dirty="0" smtClean="0">
                <a:ea typeface="ＭＳ Ｐゴシック" charset="0"/>
                <a:cs typeface="ＭＳ Ｐゴシック" charset="0"/>
              </a:rPr>
              <a:t>Değişen Hukuki Geleneklere İlişkin Zorluk</a:t>
            </a:r>
            <a:endParaRPr lang="en-GB" sz="3200" dirty="0"/>
          </a:p>
        </p:txBody>
      </p:sp>
      <p:pic>
        <p:nvPicPr>
          <p:cNvPr id="6" name="Picture 5">
            <a:extLst>
              <a:ext uri="{FF2B5EF4-FFF2-40B4-BE49-F238E27FC236}">
                <a16:creationId xmlns:a16="http://schemas.microsoft.com/office/drawing/2014/main" id="{BD741AF8-EC99-42A3-B71D-346BD0348F55}"/>
              </a:ext>
            </a:extLst>
          </p:cNvPr>
          <p:cNvPicPr>
            <a:picLocks noChangeAspect="1"/>
          </p:cNvPicPr>
          <p:nvPr/>
        </p:nvPicPr>
        <p:blipFill>
          <a:blip r:embed="rId4"/>
          <a:stretch>
            <a:fillRect/>
          </a:stretch>
        </p:blipFill>
        <p:spPr>
          <a:xfrm>
            <a:off x="1806402" y="3027406"/>
            <a:ext cx="5814726" cy="3273738"/>
          </a:xfrm>
          <a:prstGeom prst="rect">
            <a:avLst/>
          </a:prstGeom>
        </p:spPr>
      </p:pic>
    </p:spTree>
    <p:extLst>
      <p:ext uri="{BB962C8B-B14F-4D97-AF65-F5344CB8AC3E}">
        <p14:creationId xmlns:p14="http://schemas.microsoft.com/office/powerpoint/2010/main" val="27245916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3200" b="1" dirty="0" smtClean="0"/>
              <a:t>Değişen Hukuki Geleneklere İlişkin Zorluk</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34137" y="1578095"/>
            <a:ext cx="7371471" cy="3293209"/>
          </a:xfrm>
          <a:prstGeom prst="rect">
            <a:avLst/>
          </a:prstGeom>
        </p:spPr>
        <p:txBody>
          <a:bodyPr wrap="square">
            <a:spAutoFit/>
          </a:bodyPr>
          <a:lstStyle/>
          <a:p>
            <a:pPr marL="342900" indent="-342900" algn="just">
              <a:buFont typeface="Wingdings" pitchFamily="2" charset="2"/>
              <a:buChar char="ü"/>
            </a:pPr>
            <a:r>
              <a:rPr lang="tr-TR" altLang="en-US" sz="2600" b="1" dirty="0" smtClean="0">
                <a:ea typeface="Verdana" panose="020B0604030504040204" pitchFamily="34" charset="0"/>
                <a:cs typeface="Arial" panose="020B0604020202020204" pitchFamily="34" charset="0"/>
              </a:rPr>
              <a:t>Üç hukuki gelenek bulunmaktadır </a:t>
            </a:r>
            <a:r>
              <a:rPr lang="en-GB" altLang="en-US" sz="2600" b="1" dirty="0" smtClean="0">
                <a:ea typeface="Verdana" panose="020B0604030504040204" pitchFamily="34" charset="0"/>
                <a:cs typeface="Arial" panose="020B0604020202020204" pitchFamily="34" charset="0"/>
              </a:rPr>
              <a:t> </a:t>
            </a:r>
            <a:endParaRPr lang="en-GB" altLang="en-US" sz="2600" dirty="0">
              <a:ea typeface="Verdana" panose="020B0604030504040204" pitchFamily="34" charset="0"/>
              <a:cs typeface="Arial" panose="020B0604020202020204" pitchFamily="34" charset="0"/>
            </a:endParaRPr>
          </a:p>
          <a:p>
            <a:pPr marL="914400" lvl="1" indent="-457200" algn="just">
              <a:buFont typeface="Arial" panose="020B0604020202020204" pitchFamily="34" charset="0"/>
              <a:buChar char="•"/>
            </a:pPr>
            <a:r>
              <a:rPr lang="tr-TR" altLang="en-US" sz="2600" dirty="0" smtClean="0">
                <a:ea typeface="Verdana" panose="020B0604030504040204" pitchFamily="34" charset="0"/>
                <a:cs typeface="Arial" panose="020B0604020202020204" pitchFamily="34" charset="0"/>
              </a:rPr>
              <a:t>Ortak hukuk geleneği</a:t>
            </a:r>
            <a:endParaRPr lang="en-GB" altLang="en-US" sz="2600" dirty="0">
              <a:ea typeface="Verdana" panose="020B0604030504040204" pitchFamily="34" charset="0"/>
              <a:cs typeface="Arial" panose="020B0604020202020204" pitchFamily="34" charset="0"/>
            </a:endParaRPr>
          </a:p>
          <a:p>
            <a:pPr marL="914400" lvl="1" indent="-457200" algn="just">
              <a:buFont typeface="Arial" panose="020B0604020202020204" pitchFamily="34" charset="0"/>
              <a:buChar char="•"/>
            </a:pPr>
            <a:r>
              <a:rPr lang="tr-TR" altLang="en-US" sz="2600" dirty="0" smtClean="0">
                <a:ea typeface="Verdana" panose="020B0604030504040204" pitchFamily="34" charset="0"/>
                <a:cs typeface="Arial" panose="020B0604020202020204" pitchFamily="34" charset="0"/>
              </a:rPr>
              <a:t>Medeni hukuk geleneği</a:t>
            </a:r>
            <a:endParaRPr lang="en-GB" altLang="en-US" sz="2600" dirty="0">
              <a:ea typeface="Verdana" panose="020B0604030504040204" pitchFamily="34" charset="0"/>
              <a:cs typeface="Arial" panose="020B0604020202020204" pitchFamily="34" charset="0"/>
            </a:endParaRPr>
          </a:p>
          <a:p>
            <a:pPr marL="914400" lvl="1" indent="-457200" algn="just">
              <a:buFont typeface="Arial" panose="020B0604020202020204" pitchFamily="34" charset="0"/>
              <a:buChar char="•"/>
            </a:pPr>
            <a:r>
              <a:rPr lang="tr-TR" altLang="en-US" sz="2600" dirty="0" smtClean="0">
                <a:ea typeface="Verdana" panose="020B0604030504040204" pitchFamily="34" charset="0"/>
                <a:cs typeface="Arial" panose="020B0604020202020204" pitchFamily="34" charset="0"/>
              </a:rPr>
              <a:t>İslam Hukuku geleneği</a:t>
            </a:r>
            <a:endParaRPr lang="en-GB" altLang="en-US" sz="2600" dirty="0">
              <a:ea typeface="Verdana" panose="020B0604030504040204" pitchFamily="34" charset="0"/>
              <a:cs typeface="Arial" panose="020B0604020202020204" pitchFamily="34" charset="0"/>
            </a:endParaRPr>
          </a:p>
          <a:p>
            <a:pPr marL="457200" indent="-457200" algn="just">
              <a:buFont typeface="Wingdings" panose="05000000000000000000" pitchFamily="2" charset="2"/>
              <a:buChar char="ü"/>
            </a:pPr>
            <a:endParaRPr lang="en-GB" altLang="en-US" sz="2600" dirty="0">
              <a:ea typeface="Verdana" panose="020B0604030504040204" pitchFamily="34" charset="0"/>
              <a:cs typeface="Arial" panose="020B0604020202020204" pitchFamily="34" charset="0"/>
            </a:endParaRPr>
          </a:p>
          <a:p>
            <a:pPr marL="457200" indent="-457200" algn="just">
              <a:buFont typeface="Wingdings" panose="05000000000000000000" pitchFamily="2" charset="2"/>
              <a:buChar char="ü"/>
            </a:pPr>
            <a:r>
              <a:rPr lang="tr-TR" altLang="en-US" sz="2600" b="1" dirty="0" smtClean="0">
                <a:ea typeface="Verdana" panose="020B0604030504040204" pitchFamily="34" charset="0"/>
                <a:cs typeface="Arial" panose="020B0604020202020204" pitchFamily="34" charset="0"/>
              </a:rPr>
              <a:t>Usuller </a:t>
            </a:r>
            <a:r>
              <a:rPr lang="tr-TR" altLang="en-US" sz="2600" dirty="0" smtClean="0">
                <a:ea typeface="Verdana" panose="020B0604030504040204" pitchFamily="34" charset="0"/>
                <a:cs typeface="Arial" panose="020B0604020202020204" pitchFamily="34" charset="0"/>
              </a:rPr>
              <a:t>ve </a:t>
            </a:r>
            <a:r>
              <a:rPr lang="tr-TR" altLang="en-US" sz="2600" b="1" dirty="0" smtClean="0">
                <a:ea typeface="Verdana" panose="020B0604030504040204" pitchFamily="34" charset="0"/>
                <a:cs typeface="Arial" panose="020B0604020202020204" pitchFamily="34" charset="0"/>
              </a:rPr>
              <a:t>kabul edilebilirliğe </a:t>
            </a:r>
            <a:r>
              <a:rPr lang="tr-TR" altLang="en-US" sz="2600" dirty="0" smtClean="0">
                <a:ea typeface="Verdana" panose="020B0604030504040204" pitchFamily="34" charset="0"/>
                <a:cs typeface="Arial" panose="020B0604020202020204" pitchFamily="34" charset="0"/>
              </a:rPr>
              <a:t>ilişkin yasal gereklilikler her ülkede değişiklik göstermektedir</a:t>
            </a:r>
            <a:endParaRPr lang="en-GB" altLang="en-US" sz="26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9967805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a:lnSpc>
                <a:spcPct val="80000"/>
              </a:lnSpc>
            </a:pPr>
            <a:r>
              <a:rPr lang="tr-TR" sz="3200" b="1" dirty="0">
                <a:solidFill>
                  <a:prstClr val="white"/>
                </a:solidFill>
              </a:rPr>
              <a:t>Değişen Hukuki </a:t>
            </a:r>
            <a:r>
              <a:rPr lang="tr-TR" sz="3200" b="1" dirty="0" smtClean="0">
                <a:solidFill>
                  <a:prstClr val="white"/>
                </a:solidFill>
              </a:rPr>
              <a:t>Geleneklere İlişkin Zorluk</a:t>
            </a:r>
            <a:endParaRPr lang="tr-TR" sz="3200" b="1" dirty="0">
              <a:solidFill>
                <a:prstClr val="white"/>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1" name="Rectangle 6">
            <a:extLst>
              <a:ext uri="{FF2B5EF4-FFF2-40B4-BE49-F238E27FC236}">
                <a16:creationId xmlns:a16="http://schemas.microsoft.com/office/drawing/2014/main" id="{1FCE5F71-B62F-4840-AD46-7690CB1F70D4}"/>
              </a:ext>
            </a:extLst>
          </p:cNvPr>
          <p:cNvSpPr/>
          <p:nvPr/>
        </p:nvSpPr>
        <p:spPr>
          <a:xfrm>
            <a:off x="613954" y="1159138"/>
            <a:ext cx="8231872" cy="4832092"/>
          </a:xfrm>
          <a:prstGeom prst="rect">
            <a:avLst/>
          </a:prstGeom>
        </p:spPr>
        <p:txBody>
          <a:bodyPr wrap="square">
            <a:spAutoFit/>
          </a:bodyPr>
          <a:lstStyle/>
          <a:p>
            <a:pPr algn="ctr"/>
            <a:r>
              <a:rPr lang="tr-TR" sz="2800" b="1" dirty="0"/>
              <a:t>Roller ve işlevler hukuk sistemlerine göre farklılıklar gösterir </a:t>
            </a:r>
            <a:endParaRPr lang="tr-TR" sz="2800" b="1" dirty="0" smtClean="0"/>
          </a:p>
          <a:p>
            <a:pPr algn="ctr">
              <a:lnSpc>
                <a:spcPct val="150000"/>
              </a:lnSpc>
            </a:pPr>
            <a:r>
              <a:rPr lang="tr-TR" sz="2800" b="1" dirty="0" smtClean="0">
                <a:solidFill>
                  <a:srgbClr val="FF0000"/>
                </a:solidFill>
              </a:rPr>
              <a:t>Polis</a:t>
            </a:r>
            <a:endParaRPr lang="tr-TR" sz="2800" dirty="0">
              <a:solidFill>
                <a:srgbClr val="FF0000"/>
              </a:solidFill>
            </a:endParaRPr>
          </a:p>
          <a:p>
            <a:pPr algn="ctr">
              <a:lnSpc>
                <a:spcPct val="150000"/>
              </a:lnSpc>
            </a:pPr>
            <a:r>
              <a:rPr lang="tr-TR" sz="2800" b="1" dirty="0">
                <a:solidFill>
                  <a:srgbClr val="FF0000"/>
                </a:solidFill>
              </a:rPr>
              <a:t>Savcı</a:t>
            </a:r>
            <a:endParaRPr lang="tr-TR" sz="2800" dirty="0">
              <a:solidFill>
                <a:srgbClr val="FF0000"/>
              </a:solidFill>
            </a:endParaRPr>
          </a:p>
          <a:p>
            <a:pPr algn="ctr">
              <a:lnSpc>
                <a:spcPct val="150000"/>
              </a:lnSpc>
            </a:pPr>
            <a:r>
              <a:rPr lang="tr-TR" sz="2800" b="1" dirty="0">
                <a:solidFill>
                  <a:srgbClr val="FF0000"/>
                </a:solidFill>
              </a:rPr>
              <a:t>Yargıç / Soruşturma yargıcı</a:t>
            </a:r>
            <a:endParaRPr lang="tr-TR" sz="2800" dirty="0">
              <a:solidFill>
                <a:srgbClr val="FF0000"/>
              </a:solidFill>
            </a:endParaRPr>
          </a:p>
          <a:p>
            <a:pPr algn="ctr">
              <a:lnSpc>
                <a:spcPct val="150000"/>
              </a:lnSpc>
            </a:pPr>
            <a:r>
              <a:rPr lang="tr-TR" sz="2800" b="1" dirty="0">
                <a:solidFill>
                  <a:srgbClr val="FF0000"/>
                </a:solidFill>
              </a:rPr>
              <a:t>Müdafaa vekili </a:t>
            </a:r>
            <a:endParaRPr lang="tr-TR" sz="2800" dirty="0">
              <a:solidFill>
                <a:srgbClr val="FF0000"/>
              </a:solidFill>
            </a:endParaRPr>
          </a:p>
          <a:p>
            <a:pPr algn="ctr">
              <a:lnSpc>
                <a:spcPct val="150000"/>
              </a:lnSpc>
            </a:pPr>
            <a:r>
              <a:rPr lang="tr-TR" sz="2800" b="1" dirty="0">
                <a:solidFill>
                  <a:srgbClr val="FF0000"/>
                </a:solidFill>
              </a:rPr>
              <a:t>Diğer katılımcılar (tanıklar, mağdurlar, bilirkişiler)</a:t>
            </a:r>
            <a:endParaRPr lang="tr-TR" sz="2800" dirty="0">
              <a:solidFill>
                <a:srgbClr val="FF0000"/>
              </a:solidFill>
            </a:endParaRPr>
          </a:p>
        </p:txBody>
      </p:sp>
    </p:spTree>
    <p:extLst>
      <p:ext uri="{BB962C8B-B14F-4D97-AF65-F5344CB8AC3E}">
        <p14:creationId xmlns:p14="http://schemas.microsoft.com/office/powerpoint/2010/main" val="13468531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0"/>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a:lnSpc>
                <a:spcPct val="80000"/>
              </a:lnSpc>
            </a:pPr>
            <a:r>
              <a:rPr lang="tr-TR" sz="3200" b="1" dirty="0">
                <a:solidFill>
                  <a:prstClr val="white"/>
                </a:solidFill>
              </a:rPr>
              <a:t>Değişen Hukuki </a:t>
            </a:r>
            <a:r>
              <a:rPr lang="tr-TR" sz="3200" b="1" dirty="0" smtClean="0">
                <a:solidFill>
                  <a:prstClr val="white"/>
                </a:solidFill>
              </a:rPr>
              <a:t>Geleneklere İlişkin Zorluk</a:t>
            </a:r>
            <a:endParaRPr lang="tr-TR" sz="3200" b="1" dirty="0">
              <a:solidFill>
                <a:prstClr val="white"/>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46494" y="1126867"/>
            <a:ext cx="8366432" cy="5016758"/>
          </a:xfrm>
          <a:prstGeom prst="rect">
            <a:avLst/>
          </a:prstGeom>
        </p:spPr>
        <p:txBody>
          <a:bodyPr wrap="square">
            <a:spAutoFit/>
          </a:bodyPr>
          <a:lstStyle/>
          <a:p>
            <a:pPr marL="342900" indent="-342900" algn="just">
              <a:buFont typeface="Wingdings" pitchFamily="2" charset="2"/>
              <a:buChar char="ü"/>
            </a:pPr>
            <a:r>
              <a:rPr lang="tr-TR" sz="2000" b="1" dirty="0" smtClean="0">
                <a:ea typeface="Verdana" panose="020B0604030504040204" pitchFamily="34" charset="0"/>
                <a:cs typeface="Arial" panose="020B0604020202020204" pitchFamily="34" charset="0"/>
              </a:rPr>
              <a:t>Eylemin Her İki Tarafta Suç Sayılması (Çifte Suçluluk)</a:t>
            </a:r>
            <a:endParaRPr lang="en-US" sz="2000" b="1"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tr-TR" sz="2000" dirty="0" smtClean="0">
                <a:ea typeface="Verdana" panose="020B0604030504040204" pitchFamily="34" charset="0"/>
                <a:cs typeface="Arial" panose="020B0604020202020204" pitchFamily="34" charset="0"/>
              </a:rPr>
              <a:t>Pek çok ülke diğer ülkelere karşılıklı yardım sağlamak için bir eylemin her iki tarafta da suç sayılmasını gerektirmektedir. Buna Budapeşte Sözleşmesi kapsamında da izin verilmiştir </a:t>
            </a:r>
            <a:endParaRPr lang="en-US" sz="2000"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tr-TR" sz="2000" dirty="0" smtClean="0">
                <a:ea typeface="Verdana" panose="020B0604030504040204" pitchFamily="34" charset="0"/>
                <a:cs typeface="Arial" panose="020B0604020202020204" pitchFamily="34" charset="0"/>
              </a:rPr>
              <a:t>Bu ülkeler kendi </a:t>
            </a:r>
            <a:r>
              <a:rPr lang="tr-TR" sz="2000" dirty="0">
                <a:ea typeface="Verdana" panose="020B0604030504040204" pitchFamily="34" charset="0"/>
                <a:cs typeface="Arial" panose="020B0604020202020204" pitchFamily="34" charset="0"/>
              </a:rPr>
              <a:t>yargı alanlarında işlenmesi halinde suç </a:t>
            </a:r>
            <a:r>
              <a:rPr lang="tr-TR" sz="2000" dirty="0" smtClean="0">
                <a:ea typeface="Verdana" panose="020B0604030504040204" pitchFamily="34" charset="0"/>
                <a:cs typeface="Arial" panose="020B0604020202020204" pitchFamily="34" charset="0"/>
              </a:rPr>
              <a:t>sayılacak eylemlere ilişkin sadece diğer yargı alanlarında işlenen suçlara ilişkin işbirliği sağlayacaktır </a:t>
            </a:r>
            <a:endParaRPr lang="en-US" sz="2000"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tr-TR" sz="2000" dirty="0" smtClean="0">
                <a:ea typeface="Verdana" panose="020B0604030504040204" pitchFamily="34" charset="0"/>
                <a:cs typeface="Arial" panose="020B0604020202020204" pitchFamily="34" charset="0"/>
              </a:rPr>
              <a:t>Dil ve terminoloji bakımından eylemin her iki tarafta da suç sayılmasının yorumlanmasına yönelik bazı zorluklar ortaya çıkabilir</a:t>
            </a:r>
            <a:endParaRPr lang="en-US" sz="2000" dirty="0">
              <a:ea typeface="Verdana" panose="020B0604030504040204" pitchFamily="34" charset="0"/>
              <a:cs typeface="Arial" panose="020B0604020202020204" pitchFamily="34" charset="0"/>
            </a:endParaRPr>
          </a:p>
          <a:p>
            <a:pPr marL="342900" indent="-342900" algn="just">
              <a:buFont typeface="Wingdings" pitchFamily="2" charset="2"/>
              <a:buChar char="ü"/>
            </a:pPr>
            <a:r>
              <a:rPr lang="tr-TR" sz="2000" b="1" dirty="0" smtClean="0"/>
              <a:t>Suçlara ilişkin terminoloji </a:t>
            </a:r>
            <a:r>
              <a:rPr lang="tr-TR" sz="2000" dirty="0" smtClean="0"/>
              <a:t>değişiklik göstermektedir</a:t>
            </a:r>
            <a:r>
              <a:rPr lang="tr-TR" sz="2000" b="1" dirty="0" smtClean="0"/>
              <a:t>: </a:t>
            </a:r>
            <a:r>
              <a:rPr lang="en-GB" sz="2000" dirty="0" smtClean="0"/>
              <a:t> </a:t>
            </a:r>
            <a:endParaRPr lang="en-GB" sz="2000" dirty="0"/>
          </a:p>
          <a:p>
            <a:pPr marL="800100" lvl="1" indent="-342900" algn="just">
              <a:buFont typeface="Wingdings" pitchFamily="2" charset="2"/>
              <a:buChar char="ü"/>
            </a:pPr>
            <a:r>
              <a:rPr lang="tr-TR" sz="2000" dirty="0" smtClean="0"/>
              <a:t>Suçlar ile ilgili kullanılan terminoloji farkı sistemlere göre değişiklik göstermektedir (ortak hukuk: komplo / medeni hukuk: suç örgütü (</a:t>
            </a:r>
            <a:r>
              <a:rPr lang="en-GB" sz="2000" dirty="0" smtClean="0"/>
              <a:t>association </a:t>
            </a:r>
            <a:r>
              <a:rPr lang="en-GB" sz="2000" dirty="0"/>
              <a:t>de </a:t>
            </a:r>
            <a:r>
              <a:rPr lang="en-GB" sz="2000" dirty="0" err="1"/>
              <a:t>malfaiteurs</a:t>
            </a:r>
            <a:r>
              <a:rPr lang="en-GB" sz="2000" dirty="0" smtClean="0"/>
              <a:t>)</a:t>
            </a:r>
            <a:r>
              <a:rPr lang="tr-TR" sz="2000" dirty="0"/>
              <a:t>)</a:t>
            </a:r>
            <a:endParaRPr lang="en-GB" sz="2000" dirty="0"/>
          </a:p>
          <a:p>
            <a:pPr marL="800100" lvl="1" indent="-342900" algn="just">
              <a:buFont typeface="Wingdings" pitchFamily="2" charset="2"/>
              <a:buChar char="ü"/>
            </a:pPr>
            <a:r>
              <a:rPr lang="tr-TR" sz="2000" dirty="0" smtClean="0"/>
              <a:t>Bu durum eylemin her iki tarafta da suç sayılmasının yorumlanmasına yönelik bazı zorluklar ortaya çıkarabilir</a:t>
            </a:r>
            <a:endParaRPr lang="en-GB" sz="2000" dirty="0"/>
          </a:p>
        </p:txBody>
      </p:sp>
    </p:spTree>
    <p:extLst>
      <p:ext uri="{BB962C8B-B14F-4D97-AF65-F5344CB8AC3E}">
        <p14:creationId xmlns:p14="http://schemas.microsoft.com/office/powerpoint/2010/main" val="34001114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3200" b="1" dirty="0" smtClean="0"/>
              <a:t>Değişen Hukuki Geleneklere İlişkin Zorluk</a:t>
            </a:r>
            <a:endParaRPr lang="tr-TR"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46494" y="1164101"/>
            <a:ext cx="8056101" cy="4832092"/>
          </a:xfrm>
          <a:prstGeom prst="rect">
            <a:avLst/>
          </a:prstGeom>
        </p:spPr>
        <p:txBody>
          <a:bodyPr wrap="square">
            <a:spAutoFit/>
          </a:bodyPr>
          <a:lstStyle/>
          <a:p>
            <a:pPr marL="342900" indent="-342900" algn="just">
              <a:buFont typeface="Wingdings" pitchFamily="2" charset="2"/>
              <a:buChar char="ü"/>
            </a:pPr>
            <a:r>
              <a:rPr lang="tr-TR" altLang="en-US" sz="2200" b="1" dirty="0" smtClean="0">
                <a:ea typeface="Verdana" panose="020B0604030504040204" pitchFamily="34" charset="0"/>
                <a:cs typeface="Arial" panose="020B0604020202020204" pitchFamily="34" charset="0"/>
              </a:rPr>
              <a:t>Usule ilişkin terminoloji </a:t>
            </a:r>
            <a:r>
              <a:rPr lang="tr-TR" altLang="en-US" sz="2200" dirty="0" smtClean="0">
                <a:ea typeface="Verdana" panose="020B0604030504040204" pitchFamily="34" charset="0"/>
                <a:cs typeface="Arial" panose="020B0604020202020204" pitchFamily="34" charset="0"/>
              </a:rPr>
              <a:t>değişiklik göstermektedir</a:t>
            </a:r>
            <a:r>
              <a:rPr lang="tr-TR" altLang="en-US" sz="2200" b="1" dirty="0" smtClean="0">
                <a:ea typeface="Verdana" panose="020B0604030504040204" pitchFamily="34" charset="0"/>
                <a:cs typeface="Arial" panose="020B0604020202020204" pitchFamily="34" charset="0"/>
              </a:rPr>
              <a:t>: </a:t>
            </a:r>
            <a:endParaRPr lang="en-GB" altLang="en-US" sz="2200"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en-GB" altLang="en-US" sz="2200" dirty="0" smtClean="0">
                <a:ea typeface="Verdana" panose="020B0604030504040204" pitchFamily="34" charset="0"/>
                <a:cs typeface="Arial" panose="020B0604020202020204" pitchFamily="34" charset="0"/>
              </a:rPr>
              <a:t>“</a:t>
            </a:r>
            <a:r>
              <a:rPr lang="tr-TR" altLang="en-US" sz="2200" i="1" dirty="0">
                <a:ea typeface="Verdana" panose="020B0604030504040204" pitchFamily="34" charset="0"/>
                <a:cs typeface="Arial" panose="020B0604020202020204" pitchFamily="34" charset="0"/>
              </a:rPr>
              <a:t>A</a:t>
            </a:r>
            <a:r>
              <a:rPr lang="en-GB" altLang="en-US" sz="2200" i="1" dirty="0" err="1" smtClean="0">
                <a:ea typeface="Verdana" panose="020B0604030504040204" pitchFamily="34" charset="0"/>
                <a:cs typeface="Arial" panose="020B0604020202020204" pitchFamily="34" charset="0"/>
              </a:rPr>
              <a:t>ffidavit</a:t>
            </a:r>
            <a:r>
              <a:rPr lang="en-GB" altLang="en-US" sz="2200" dirty="0">
                <a:ea typeface="Verdana" panose="020B0604030504040204" pitchFamily="34" charset="0"/>
                <a:cs typeface="Arial" panose="020B0604020202020204" pitchFamily="34" charset="0"/>
              </a:rPr>
              <a:t>” </a:t>
            </a:r>
            <a:r>
              <a:rPr lang="tr-TR" altLang="en-US" sz="2200" dirty="0" smtClean="0">
                <a:ea typeface="Verdana" panose="020B0604030504040204" pitchFamily="34" charset="0"/>
                <a:cs typeface="Arial" panose="020B0604020202020204" pitchFamily="34" charset="0"/>
              </a:rPr>
              <a:t>(beyanname) ve </a:t>
            </a:r>
            <a:r>
              <a:rPr lang="en-GB" altLang="en-US" sz="2200" dirty="0" smtClean="0">
                <a:ea typeface="Verdana" panose="020B0604030504040204" pitchFamily="34" charset="0"/>
                <a:cs typeface="Arial" panose="020B0604020202020204" pitchFamily="34" charset="0"/>
              </a:rPr>
              <a:t>“</a:t>
            </a:r>
            <a:r>
              <a:rPr lang="en-GB" altLang="en-US" sz="2200" i="1" dirty="0" err="1" smtClean="0">
                <a:ea typeface="Verdana" panose="020B0604030504040204" pitchFamily="34" charset="0"/>
                <a:cs typeface="Arial" panose="020B0604020202020204" pitchFamily="34" charset="0"/>
              </a:rPr>
              <a:t>habeous</a:t>
            </a:r>
            <a:r>
              <a:rPr lang="en-GB" altLang="en-US" sz="2200" i="1" dirty="0" smtClean="0">
                <a:ea typeface="Verdana" panose="020B0604030504040204" pitchFamily="34" charset="0"/>
                <a:cs typeface="Arial" panose="020B0604020202020204" pitchFamily="34" charset="0"/>
              </a:rPr>
              <a:t> </a:t>
            </a:r>
            <a:r>
              <a:rPr lang="en-GB" altLang="en-US" sz="2200" i="1" dirty="0">
                <a:ea typeface="Verdana" panose="020B0604030504040204" pitchFamily="34" charset="0"/>
                <a:cs typeface="Arial" panose="020B0604020202020204" pitchFamily="34" charset="0"/>
              </a:rPr>
              <a:t>corpus</a:t>
            </a:r>
            <a:r>
              <a:rPr lang="en-GB" altLang="en-US" sz="2200" dirty="0" smtClean="0">
                <a:ea typeface="Verdana" panose="020B0604030504040204" pitchFamily="34" charset="0"/>
                <a:cs typeface="Arial" panose="020B0604020202020204" pitchFamily="34" charset="0"/>
              </a:rPr>
              <a:t>”</a:t>
            </a:r>
            <a:r>
              <a:rPr lang="tr-TR" altLang="en-US" sz="2200" dirty="0" smtClean="0">
                <a:ea typeface="Verdana" panose="020B0604030504040204" pitchFamily="34" charset="0"/>
                <a:cs typeface="Arial" panose="020B0604020202020204" pitchFamily="34" charset="0"/>
              </a:rPr>
              <a:t> (yargısal emir) medeni hukukçuların aşina olduğu terimler olmayabilir</a:t>
            </a:r>
            <a:r>
              <a:rPr lang="en-GB" altLang="en-US" sz="2200" dirty="0" smtClean="0">
                <a:ea typeface="Verdana" panose="020B0604030504040204" pitchFamily="34" charset="0"/>
                <a:cs typeface="Arial" panose="020B0604020202020204" pitchFamily="34" charset="0"/>
              </a:rPr>
              <a:t>  </a:t>
            </a:r>
            <a:endParaRPr lang="en-GB" altLang="en-US" sz="2200"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en-GB" altLang="en-US" sz="2200" dirty="0" smtClean="0">
                <a:ea typeface="Verdana" panose="020B0604030504040204" pitchFamily="34" charset="0"/>
                <a:cs typeface="Arial" panose="020B0604020202020204" pitchFamily="34" charset="0"/>
              </a:rPr>
              <a:t>“</a:t>
            </a:r>
            <a:r>
              <a:rPr lang="tr-TR" altLang="en-US" sz="2200" dirty="0" smtClean="0">
                <a:ea typeface="Verdana" panose="020B0604030504040204" pitchFamily="34" charset="0"/>
                <a:cs typeface="Arial" panose="020B0604020202020204" pitchFamily="34" charset="0"/>
              </a:rPr>
              <a:t>C</a:t>
            </a:r>
            <a:r>
              <a:rPr lang="en-GB" altLang="en-US" sz="2200" i="1" dirty="0" err="1" smtClean="0">
                <a:ea typeface="Verdana" panose="020B0604030504040204" pitchFamily="34" charset="0"/>
                <a:cs typeface="Arial" panose="020B0604020202020204" pitchFamily="34" charset="0"/>
              </a:rPr>
              <a:t>ommission</a:t>
            </a:r>
            <a:r>
              <a:rPr lang="en-GB" altLang="en-US" sz="2200" i="1" dirty="0" smtClean="0">
                <a:ea typeface="Verdana" panose="020B0604030504040204" pitchFamily="34" charset="0"/>
                <a:cs typeface="Arial" panose="020B0604020202020204" pitchFamily="34" charset="0"/>
              </a:rPr>
              <a:t> </a:t>
            </a:r>
            <a:r>
              <a:rPr lang="en-GB" altLang="en-US" sz="2200" i="1" dirty="0" err="1">
                <a:ea typeface="Verdana" panose="020B0604030504040204" pitchFamily="34" charset="0"/>
                <a:cs typeface="Arial" panose="020B0604020202020204" pitchFamily="34" charset="0"/>
              </a:rPr>
              <a:t>rotagory</a:t>
            </a:r>
            <a:r>
              <a:rPr lang="en-GB" altLang="en-US" sz="2200" dirty="0">
                <a:ea typeface="Verdana" panose="020B0604030504040204" pitchFamily="34" charset="0"/>
                <a:cs typeface="Arial" panose="020B0604020202020204" pitchFamily="34" charset="0"/>
              </a:rPr>
              <a:t>” </a:t>
            </a:r>
            <a:r>
              <a:rPr lang="tr-TR" altLang="en-US" sz="2200" dirty="0" smtClean="0">
                <a:ea typeface="Verdana" panose="020B0604030504040204" pitchFamily="34" charset="0"/>
                <a:cs typeface="Arial" panose="020B0604020202020204" pitchFamily="34" charset="0"/>
              </a:rPr>
              <a:t>(adli istinabe) ve</a:t>
            </a:r>
            <a:r>
              <a:rPr lang="en-GB" altLang="en-US" sz="2200" dirty="0" smtClean="0">
                <a:ea typeface="Verdana" panose="020B0604030504040204" pitchFamily="34" charset="0"/>
                <a:cs typeface="Arial" panose="020B0604020202020204" pitchFamily="34" charset="0"/>
              </a:rPr>
              <a:t> </a:t>
            </a:r>
            <a:r>
              <a:rPr lang="en-GB" altLang="en-US" sz="2200" dirty="0">
                <a:ea typeface="Verdana" panose="020B0604030504040204" pitchFamily="34" charset="0"/>
                <a:cs typeface="Arial" panose="020B0604020202020204" pitchFamily="34" charset="0"/>
              </a:rPr>
              <a:t>“</a:t>
            </a:r>
            <a:r>
              <a:rPr lang="en-GB" sz="2200" i="1" dirty="0"/>
              <a:t>procès-verbal</a:t>
            </a:r>
            <a:r>
              <a:rPr lang="en-GB" sz="2200" dirty="0" smtClean="0"/>
              <a:t>”</a:t>
            </a:r>
            <a:r>
              <a:rPr lang="tr-TR" sz="2200" dirty="0" smtClean="0"/>
              <a:t> (zabıt) ortak hukukçuların aşina olduğu terimler olmayabilir</a:t>
            </a:r>
            <a:endParaRPr lang="en-GB" sz="2200" dirty="0">
              <a:ea typeface="Verdana" panose="020B0604030504040204" pitchFamily="34" charset="0"/>
              <a:cs typeface="Arial" panose="020B0604020202020204" pitchFamily="34" charset="0"/>
            </a:endParaRPr>
          </a:p>
          <a:p>
            <a:pPr marL="342900" indent="-342900" algn="just">
              <a:buFont typeface="Wingdings" pitchFamily="2" charset="2"/>
              <a:buChar char="ü"/>
            </a:pPr>
            <a:endParaRPr lang="en-US" sz="2200" b="1" dirty="0">
              <a:ea typeface="Verdana" panose="020B0604030504040204" pitchFamily="34" charset="0"/>
              <a:cs typeface="Arial" panose="020B0604020202020204" pitchFamily="34" charset="0"/>
            </a:endParaRPr>
          </a:p>
          <a:p>
            <a:pPr marL="342900" indent="-342900" algn="just">
              <a:buFont typeface="Wingdings" pitchFamily="2" charset="2"/>
              <a:buChar char="ü"/>
            </a:pPr>
            <a:r>
              <a:rPr lang="tr-TR" sz="2200" b="1" dirty="0" smtClean="0">
                <a:ea typeface="Verdana" panose="020B0604030504040204" pitchFamily="34" charset="0"/>
                <a:cs typeface="Arial" panose="020B0604020202020204" pitchFamily="34" charset="0"/>
              </a:rPr>
              <a:t>Gizliliğin korunması</a:t>
            </a:r>
            <a:r>
              <a:rPr lang="en-US" sz="2200" b="1" dirty="0" smtClean="0">
                <a:ea typeface="Verdana" panose="020B0604030504040204" pitchFamily="34" charset="0"/>
                <a:cs typeface="Arial" panose="020B0604020202020204" pitchFamily="34" charset="0"/>
              </a:rPr>
              <a:t> </a:t>
            </a:r>
            <a:endParaRPr lang="en-US" sz="2200" b="1"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tr-TR" sz="2200" dirty="0" smtClean="0">
                <a:ea typeface="Verdana" panose="020B0604030504040204" pitchFamily="34" charset="0"/>
                <a:cs typeface="Arial" panose="020B0604020202020204" pitchFamily="34" charset="0"/>
              </a:rPr>
              <a:t>Pek çok ortak hukuk ülkesi delilin bir kopyasını zanlıya vermesi gerektiği için ve böylece delil kamuya açık hale geleceği için bu ülkeler gizliliği koruyamamaktadır</a:t>
            </a:r>
            <a:endParaRPr lang="en-US" sz="2200" dirty="0">
              <a:ea typeface="Verdana" panose="020B0604030504040204" pitchFamily="34" charset="0"/>
              <a:cs typeface="Arial" panose="020B0604020202020204" pitchFamily="34" charset="0"/>
            </a:endParaRPr>
          </a:p>
          <a:p>
            <a:pPr marL="800100" lvl="1" indent="-342900" algn="just">
              <a:buFont typeface="Wingdings" pitchFamily="2" charset="2"/>
              <a:buChar char="ü"/>
            </a:pPr>
            <a:endParaRPr lang="en-GB" sz="2200" dirty="0"/>
          </a:p>
          <a:p>
            <a:pPr marL="800100" lvl="1" indent="-342900" algn="just">
              <a:buFont typeface="Wingdings" pitchFamily="2" charset="2"/>
              <a:buChar char="ü"/>
            </a:pPr>
            <a:endParaRPr lang="en-GB" sz="2200" dirty="0"/>
          </a:p>
        </p:txBody>
      </p:sp>
    </p:spTree>
    <p:extLst>
      <p:ext uri="{BB962C8B-B14F-4D97-AF65-F5344CB8AC3E}">
        <p14:creationId xmlns:p14="http://schemas.microsoft.com/office/powerpoint/2010/main" val="26744902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a:lnSpc>
                <a:spcPct val="80000"/>
              </a:lnSpc>
            </a:pPr>
            <a:r>
              <a:rPr lang="tr-TR" sz="3200" b="1" dirty="0">
                <a:solidFill>
                  <a:prstClr val="white"/>
                </a:solidFill>
              </a:rPr>
              <a:t>Değişen Hukuki Geleneklere İlişkin </a:t>
            </a:r>
            <a:r>
              <a:rPr lang="tr-TR" sz="3200" b="1" dirty="0" smtClean="0">
                <a:solidFill>
                  <a:prstClr val="white"/>
                </a:solidFill>
              </a:rPr>
              <a:t>Zorluk</a:t>
            </a:r>
            <a:endParaRPr lang="tr-TR" sz="3200" b="1" dirty="0">
              <a:solidFill>
                <a:prstClr val="white"/>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46494" y="1164101"/>
            <a:ext cx="8056101" cy="4862870"/>
          </a:xfrm>
          <a:prstGeom prst="rect">
            <a:avLst/>
          </a:prstGeom>
        </p:spPr>
        <p:txBody>
          <a:bodyPr wrap="square">
            <a:spAutoFit/>
          </a:bodyPr>
          <a:lstStyle/>
          <a:p>
            <a:pPr marL="342900" indent="-342900" algn="just">
              <a:buFont typeface="Wingdings" pitchFamily="2" charset="2"/>
              <a:buChar char="ü"/>
            </a:pPr>
            <a:r>
              <a:rPr lang="tr-TR" b="1" dirty="0" smtClean="0"/>
              <a:t>Bireylerin kimlik tanımlayıcı unsurları</a:t>
            </a:r>
            <a:endParaRPr lang="en-GB" b="1" dirty="0"/>
          </a:p>
          <a:p>
            <a:pPr marL="800100" lvl="1" indent="-342900" algn="just">
              <a:buFont typeface="Wingdings" pitchFamily="2" charset="2"/>
              <a:buChar char="ü"/>
            </a:pPr>
            <a:r>
              <a:rPr lang="tr-TR" dirty="0" smtClean="0"/>
              <a:t>Pek çok ülkede (İslam hukuk geleneği etkisinin bulunduğu ülkeler de dahil) bireylerin isimlerini genellikle babasının adı veya kocasının adı takip eder. Bir talepte bu bilgilerin eksikliği uygulanma aşamasında zorluk yaratabilir</a:t>
            </a:r>
            <a:endParaRPr lang="en-GB" dirty="0"/>
          </a:p>
          <a:p>
            <a:pPr marL="800100" lvl="1" indent="-342900" algn="just">
              <a:buFont typeface="Wingdings" pitchFamily="2" charset="2"/>
              <a:buChar char="ü"/>
            </a:pPr>
            <a:endParaRPr lang="en-GB" dirty="0"/>
          </a:p>
          <a:p>
            <a:pPr marL="342900" indent="-342900" algn="just">
              <a:buFont typeface="Wingdings" pitchFamily="2" charset="2"/>
              <a:buChar char="ü"/>
            </a:pPr>
            <a:r>
              <a:rPr lang="tr-TR" b="1" dirty="0" smtClean="0"/>
              <a:t>Delil niteliğinde farklı standartlar </a:t>
            </a:r>
            <a:r>
              <a:rPr lang="en-GB" b="1" dirty="0" smtClean="0"/>
              <a:t> </a:t>
            </a:r>
            <a:endParaRPr lang="en-GB" b="1" dirty="0"/>
          </a:p>
          <a:p>
            <a:pPr marL="800100" lvl="1" indent="-342900" algn="just">
              <a:buFont typeface="Wingdings" pitchFamily="2" charset="2"/>
              <a:buChar char="ü"/>
            </a:pPr>
            <a:r>
              <a:rPr lang="tr-TR" dirty="0" smtClean="0"/>
              <a:t>Farklı ülkelerde delillere dayanan farklı standartlar mevcuttur </a:t>
            </a:r>
            <a:endParaRPr lang="en-GB" dirty="0"/>
          </a:p>
          <a:p>
            <a:pPr marL="800100" lvl="1" indent="-342900" algn="just">
              <a:buFont typeface="Wingdings" pitchFamily="2" charset="2"/>
              <a:buChar char="ü"/>
            </a:pPr>
            <a:r>
              <a:rPr lang="tr-TR" dirty="0" smtClean="0"/>
              <a:t>Örneğin, İslam hukuku sistemlerine sahip bazı ülkelerde kadının ifadesi erkeğin ifadesine göre delil niteliğinde daha az değerlidir</a:t>
            </a:r>
          </a:p>
          <a:p>
            <a:pPr lvl="1" algn="just"/>
            <a:endParaRPr lang="tr-TR" dirty="0" smtClean="0"/>
          </a:p>
          <a:p>
            <a:pPr marL="285750" lvl="0" indent="-285750">
              <a:buFont typeface="Wingdings" panose="05000000000000000000" pitchFamily="2" charset="2"/>
              <a:buChar char="ü"/>
            </a:pPr>
            <a:r>
              <a:rPr lang="tr-TR" b="1" dirty="0"/>
              <a:t>Adil yargılanma gereklilikleri </a:t>
            </a:r>
            <a:endParaRPr lang="tr-TR" dirty="0"/>
          </a:p>
          <a:p>
            <a:pPr marL="742950" lvl="1" indent="-285750">
              <a:buFont typeface="Wingdings" panose="05000000000000000000" pitchFamily="2" charset="2"/>
              <a:buChar char="ü"/>
            </a:pPr>
            <a:r>
              <a:rPr lang="tr-TR" dirty="0"/>
              <a:t>Delillerin toplanması konusunda ülkelerin birbirinden farklı adil yargılanma ve anayasal gereklilikleri söz konusudur</a:t>
            </a:r>
          </a:p>
          <a:p>
            <a:pPr marL="742950" lvl="1" indent="-285750">
              <a:buFont typeface="Wingdings" panose="05000000000000000000" pitchFamily="2" charset="2"/>
              <a:buChar char="ü"/>
            </a:pPr>
            <a:r>
              <a:rPr lang="tr-TR" dirty="0"/>
              <a:t>Eğer delil bu gerekliliklere uygun bir şekilde toplanmazsa, yerel düzeyde kabul edilmeyebilir</a:t>
            </a:r>
          </a:p>
          <a:p>
            <a:pPr marL="800100" lvl="1" indent="-342900" algn="just">
              <a:buFont typeface="Wingdings" pitchFamily="2" charset="2"/>
              <a:buChar char="ü"/>
            </a:pPr>
            <a:endParaRPr lang="en-GB" sz="2200" dirty="0"/>
          </a:p>
        </p:txBody>
      </p:sp>
    </p:spTree>
    <p:extLst>
      <p:ext uri="{BB962C8B-B14F-4D97-AF65-F5344CB8AC3E}">
        <p14:creationId xmlns:p14="http://schemas.microsoft.com/office/powerpoint/2010/main" val="20094753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a:lnSpc>
                <a:spcPct val="80000"/>
              </a:lnSpc>
            </a:pPr>
            <a:r>
              <a:rPr lang="tr-TR" sz="3200" b="1" dirty="0">
                <a:solidFill>
                  <a:prstClr val="white"/>
                </a:solidFill>
              </a:rPr>
              <a:t>Değişen Hukuki Geleneklere İlişkin </a:t>
            </a:r>
            <a:r>
              <a:rPr lang="tr-TR" sz="3200" b="1" dirty="0" smtClean="0">
                <a:solidFill>
                  <a:prstClr val="white"/>
                </a:solidFill>
              </a:rPr>
              <a:t>Zorluk</a:t>
            </a:r>
            <a:endParaRPr lang="tr-TR" sz="3200" b="1" dirty="0">
              <a:solidFill>
                <a:prstClr val="white"/>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296562" y="872616"/>
            <a:ext cx="8132770" cy="5847755"/>
          </a:xfrm>
          <a:prstGeom prst="rect">
            <a:avLst/>
          </a:prstGeom>
        </p:spPr>
        <p:txBody>
          <a:bodyPr wrap="square">
            <a:spAutoFit/>
          </a:bodyPr>
          <a:lstStyle/>
          <a:p>
            <a:pPr marL="342900" lvl="0" indent="-342900" algn="just">
              <a:buFont typeface="Wingdings" panose="05000000000000000000" pitchFamily="2" charset="2"/>
              <a:buChar char="ü"/>
            </a:pPr>
            <a:r>
              <a:rPr lang="tr-TR" altLang="en-US" sz="2200" b="1" dirty="0" smtClean="0">
                <a:solidFill>
                  <a:prstClr val="black"/>
                </a:solidFill>
                <a:ea typeface="Verdana" panose="020B0604030504040204" pitchFamily="34" charset="0"/>
                <a:cs typeface="Arial" panose="020B0604020202020204" pitchFamily="34" charset="0"/>
              </a:rPr>
              <a:t>Farklı kanuni prosedür şartları sonucu ortaya çıkan zorluğun açıklayıcı bir örneği: </a:t>
            </a:r>
            <a:endParaRPr lang="tr-TR" altLang="en-US" sz="2200" dirty="0" smtClean="0">
              <a:solidFill>
                <a:prstClr val="black"/>
              </a:solidFill>
              <a:ea typeface="Verdana" panose="020B0604030504040204" pitchFamily="34" charset="0"/>
              <a:cs typeface="Arial" panose="020B0604020202020204" pitchFamily="34" charset="0"/>
            </a:endParaRPr>
          </a:p>
          <a:p>
            <a:pPr algn="just"/>
            <a:endParaRPr lang="tr-TR" altLang="en-US" sz="2200" b="1" dirty="0" smtClean="0">
              <a:ea typeface="Verdana" panose="020B0604030504040204" pitchFamily="34" charset="0"/>
              <a:cs typeface="Arial" panose="020B0604020202020204" pitchFamily="34" charset="0"/>
            </a:endParaRPr>
          </a:p>
          <a:p>
            <a:pPr algn="just"/>
            <a:r>
              <a:rPr lang="tr-TR" altLang="en-US" sz="2200" dirty="0" smtClean="0">
                <a:ea typeface="Verdana" panose="020B0604030504040204" pitchFamily="34" charset="0"/>
                <a:cs typeface="Arial" panose="020B0604020202020204" pitchFamily="34" charset="0"/>
              </a:rPr>
              <a:t>Hindistan, bir bilgisayar sisteminin bulunduğu bir yerde arama yapılması için Birleşik Krallığa talepte bulunur</a:t>
            </a:r>
          </a:p>
          <a:p>
            <a:pPr algn="just"/>
            <a:endParaRPr lang="tr-TR" altLang="en-US" sz="2200" dirty="0" smtClean="0">
              <a:ea typeface="Verdana" panose="020B0604030504040204" pitchFamily="34" charset="0"/>
              <a:cs typeface="Arial" panose="020B0604020202020204" pitchFamily="34" charset="0"/>
            </a:endParaRPr>
          </a:p>
          <a:p>
            <a:pPr algn="just"/>
            <a:r>
              <a:rPr lang="tr-TR" altLang="en-US" sz="2200" dirty="0" smtClean="0">
                <a:ea typeface="Verdana" panose="020B0604030504040204" pitchFamily="34" charset="0"/>
                <a:cs typeface="Arial" panose="020B0604020202020204" pitchFamily="34" charset="0"/>
              </a:rPr>
              <a:t>Hindistan yasaları gereği herhangi bir yerin aranması için iki veya daha fazla bireysel ve ilgili tanığın orada bulunması gerekmektedir</a:t>
            </a:r>
          </a:p>
          <a:p>
            <a:pPr algn="just"/>
            <a:endParaRPr lang="tr-TR" altLang="en-US" sz="2200" dirty="0" smtClean="0">
              <a:ea typeface="Verdana" panose="020B0604030504040204" pitchFamily="34" charset="0"/>
              <a:cs typeface="Arial" panose="020B0604020202020204" pitchFamily="34" charset="0"/>
            </a:endParaRPr>
          </a:p>
          <a:p>
            <a:pPr algn="just"/>
            <a:r>
              <a:rPr lang="tr-TR" altLang="en-US" sz="2200" dirty="0" smtClean="0">
                <a:ea typeface="Verdana" panose="020B0604030504040204" pitchFamily="34" charset="0"/>
                <a:cs typeface="Arial" panose="020B0604020202020204" pitchFamily="34" charset="0"/>
              </a:rPr>
              <a:t>Birleşik Krallık yasaları gereği ise böyle bir şart yoktur  </a:t>
            </a:r>
          </a:p>
          <a:p>
            <a:pPr algn="just"/>
            <a:endParaRPr lang="tr-TR" altLang="en-US" sz="2200" dirty="0" smtClean="0">
              <a:ea typeface="Verdana" panose="020B0604030504040204" pitchFamily="34" charset="0"/>
              <a:cs typeface="Arial" panose="020B0604020202020204" pitchFamily="34" charset="0"/>
            </a:endParaRPr>
          </a:p>
          <a:p>
            <a:pPr algn="just"/>
            <a:r>
              <a:rPr lang="tr-TR" altLang="en-US" sz="2200" dirty="0" smtClean="0">
                <a:ea typeface="Verdana" panose="020B0604030504040204" pitchFamily="34" charset="0"/>
                <a:cs typeface="Arial" panose="020B0604020202020204" pitchFamily="34" charset="0"/>
              </a:rPr>
              <a:t>Birleşik Krallık kendi iç hukuku uyarınca iki tanık bulundurmadan bilgisayar sistemine el koyar  </a:t>
            </a:r>
          </a:p>
          <a:p>
            <a:pPr algn="just"/>
            <a:endParaRPr lang="tr-TR" altLang="en-US" sz="2200" dirty="0" smtClean="0">
              <a:ea typeface="Verdana" panose="020B0604030504040204" pitchFamily="34" charset="0"/>
              <a:cs typeface="Arial" panose="020B0604020202020204" pitchFamily="34" charset="0"/>
            </a:endParaRPr>
          </a:p>
          <a:p>
            <a:pPr algn="just"/>
            <a:r>
              <a:rPr lang="tr-TR" altLang="en-US" sz="2200" dirty="0" smtClean="0">
                <a:ea typeface="Verdana" panose="020B0604030504040204" pitchFamily="34" charset="0"/>
                <a:cs typeface="Arial" panose="020B0604020202020204" pitchFamily="34" charset="0"/>
              </a:rPr>
              <a:t>Hindistan’daki hakim, Birleşik Krallıktaki bilgisayar sisteminden edinilen delillerin kabul edilemez olduğuna karar verir</a:t>
            </a:r>
            <a:endParaRPr lang="en-GB" altLang="en-US" sz="2200" dirty="0">
              <a:ea typeface="Verdana" panose="020B0604030504040204" pitchFamily="34" charset="0"/>
              <a:cs typeface="Arial" panose="020B0604020202020204" pitchFamily="34" charset="0"/>
            </a:endParaRPr>
          </a:p>
        </p:txBody>
      </p:sp>
      <p:sp>
        <p:nvSpPr>
          <p:cNvPr id="5" name="Arrow: Down 4">
            <a:extLst>
              <a:ext uri="{FF2B5EF4-FFF2-40B4-BE49-F238E27FC236}">
                <a16:creationId xmlns:a16="http://schemas.microsoft.com/office/drawing/2014/main" id="{BCE4D970-D44D-4661-B203-CDA1B09B8E80}"/>
              </a:ext>
            </a:extLst>
          </p:cNvPr>
          <p:cNvSpPr/>
          <p:nvPr/>
        </p:nvSpPr>
        <p:spPr>
          <a:xfrm>
            <a:off x="8412882" y="2071973"/>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x-none"/>
          </a:p>
        </p:txBody>
      </p:sp>
      <p:sp>
        <p:nvSpPr>
          <p:cNvPr id="6" name="Arrow: Down 5">
            <a:extLst>
              <a:ext uri="{FF2B5EF4-FFF2-40B4-BE49-F238E27FC236}">
                <a16:creationId xmlns:a16="http://schemas.microsoft.com/office/drawing/2014/main" id="{359ACB81-576C-4777-A883-CCC83CE5F2CB}"/>
              </a:ext>
            </a:extLst>
          </p:cNvPr>
          <p:cNvSpPr/>
          <p:nvPr/>
        </p:nvSpPr>
        <p:spPr>
          <a:xfrm>
            <a:off x="8429332" y="3229430"/>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x-none"/>
          </a:p>
        </p:txBody>
      </p:sp>
      <p:sp>
        <p:nvSpPr>
          <p:cNvPr id="8" name="Arrow: Down 7">
            <a:extLst>
              <a:ext uri="{FF2B5EF4-FFF2-40B4-BE49-F238E27FC236}">
                <a16:creationId xmlns:a16="http://schemas.microsoft.com/office/drawing/2014/main" id="{897B8D47-AAF0-43BE-B721-8759B65EEDD7}"/>
              </a:ext>
            </a:extLst>
          </p:cNvPr>
          <p:cNvSpPr/>
          <p:nvPr/>
        </p:nvSpPr>
        <p:spPr>
          <a:xfrm>
            <a:off x="8433621" y="4373760"/>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x-none"/>
          </a:p>
        </p:txBody>
      </p:sp>
      <p:sp>
        <p:nvSpPr>
          <p:cNvPr id="9" name="Arrow: Down 8">
            <a:extLst>
              <a:ext uri="{FF2B5EF4-FFF2-40B4-BE49-F238E27FC236}">
                <a16:creationId xmlns:a16="http://schemas.microsoft.com/office/drawing/2014/main" id="{98AEFB3E-8969-4166-8053-85095B1A6A53}"/>
              </a:ext>
            </a:extLst>
          </p:cNvPr>
          <p:cNvSpPr/>
          <p:nvPr/>
        </p:nvSpPr>
        <p:spPr>
          <a:xfrm>
            <a:off x="8433621" y="5497341"/>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x-none"/>
          </a:p>
        </p:txBody>
      </p:sp>
    </p:spTree>
    <p:extLst>
      <p:ext uri="{BB962C8B-B14F-4D97-AF65-F5344CB8AC3E}">
        <p14:creationId xmlns:p14="http://schemas.microsoft.com/office/powerpoint/2010/main" val="7241942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a:lnSpc>
                <a:spcPct val="80000"/>
              </a:lnSpc>
            </a:pPr>
            <a:r>
              <a:rPr lang="tr-TR" sz="3200" b="1" dirty="0">
                <a:solidFill>
                  <a:prstClr val="white"/>
                </a:solidFill>
              </a:rPr>
              <a:t>Değişen Hukuki Geleneklere İlişkin </a:t>
            </a:r>
            <a:r>
              <a:rPr lang="tr-TR" sz="3200" b="1" dirty="0" smtClean="0">
                <a:solidFill>
                  <a:prstClr val="white"/>
                </a:solidFill>
              </a:rPr>
              <a:t>Zorluk</a:t>
            </a:r>
            <a:endParaRPr lang="tr-TR" sz="3200" b="1" dirty="0">
              <a:solidFill>
                <a:prstClr val="white"/>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894204"/>
            <a:ext cx="8900912" cy="6124754"/>
          </a:xfrm>
          <a:prstGeom prst="rect">
            <a:avLst/>
          </a:prstGeom>
        </p:spPr>
        <p:txBody>
          <a:bodyPr wrap="square">
            <a:spAutoFit/>
          </a:bodyPr>
          <a:lstStyle/>
          <a:p>
            <a:pPr algn="ctr">
              <a:defRPr/>
            </a:pPr>
            <a:r>
              <a:rPr lang="tr-TR" altLang="en-US" sz="2600" b="1" dirty="0" smtClean="0">
                <a:ea typeface="Verdana" panose="020B0604030504040204" pitchFamily="34" charset="0"/>
                <a:cs typeface="Arial" panose="020B0604020202020204" pitchFamily="34" charset="0"/>
              </a:rPr>
              <a:t>Çözüm</a:t>
            </a:r>
            <a:r>
              <a:rPr lang="en-GB" altLang="en-US" sz="2600" b="1" dirty="0" smtClean="0">
                <a:ea typeface="Verdana" panose="020B0604030504040204" pitchFamily="34" charset="0"/>
                <a:cs typeface="Arial" panose="020B0604020202020204" pitchFamily="34" charset="0"/>
              </a:rPr>
              <a:t>? </a:t>
            </a:r>
            <a:endParaRPr lang="en-GB" altLang="en-US" sz="2600" b="1" dirty="0">
              <a:ea typeface="Verdana" panose="020B0604030504040204" pitchFamily="34" charset="0"/>
              <a:cs typeface="Arial" panose="020B0604020202020204" pitchFamily="34" charset="0"/>
            </a:endParaRPr>
          </a:p>
          <a:p>
            <a:pPr algn="ctr">
              <a:defRPr/>
            </a:pPr>
            <a:r>
              <a:rPr lang="tr-TR" altLang="en-US" sz="2600" dirty="0" smtClean="0">
                <a:ea typeface="Verdana" panose="020B0604030504040204" pitchFamily="34" charset="0"/>
                <a:cs typeface="Arial" panose="020B0604020202020204" pitchFamily="34" charset="0"/>
              </a:rPr>
              <a:t>Yanlış anlaşılmaları azaltmak için diğer hukuki sistemler ile ilgili farkındalığı arttırmak ve eğitim sunmak</a:t>
            </a:r>
            <a:endParaRPr lang="en-GB" altLang="en-US" sz="2600" dirty="0">
              <a:ea typeface="Verdana" panose="020B0604030504040204" pitchFamily="34" charset="0"/>
              <a:cs typeface="Arial" panose="020B0604020202020204" pitchFamily="34" charset="0"/>
            </a:endParaRPr>
          </a:p>
          <a:p>
            <a:pPr algn="ctr">
              <a:defRPr/>
            </a:pPr>
            <a:endParaRPr lang="en-GB" altLang="en-US" sz="2600" dirty="0">
              <a:ea typeface="Verdana" panose="020B0604030504040204" pitchFamily="34" charset="0"/>
              <a:cs typeface="Arial" panose="020B0604020202020204" pitchFamily="34" charset="0"/>
            </a:endParaRPr>
          </a:p>
          <a:p>
            <a:pPr algn="ctr">
              <a:defRPr/>
            </a:pPr>
            <a:r>
              <a:rPr lang="tr-TR" altLang="en-US" sz="2600" dirty="0" smtClean="0">
                <a:ea typeface="Verdana" panose="020B0604030504040204" pitchFamily="34" charset="0"/>
                <a:cs typeface="Arial" panose="020B0604020202020204" pitchFamily="34" charset="0"/>
              </a:rPr>
              <a:t>Talepte bulunan tarafın her türlü hukuki şartını iletilen taleplerde açıkça belirtmek</a:t>
            </a:r>
            <a:endParaRPr lang="en-GB" altLang="en-US" sz="2600" dirty="0">
              <a:ea typeface="Verdana" panose="020B0604030504040204" pitchFamily="34" charset="0"/>
              <a:cs typeface="Arial" panose="020B0604020202020204" pitchFamily="34" charset="0"/>
            </a:endParaRPr>
          </a:p>
          <a:p>
            <a:pPr algn="ctr">
              <a:defRPr/>
            </a:pPr>
            <a:endParaRPr lang="en-GB" altLang="en-US" sz="2600" dirty="0">
              <a:ea typeface="Verdana" panose="020B0604030504040204" pitchFamily="34" charset="0"/>
              <a:cs typeface="Arial" panose="020B0604020202020204" pitchFamily="34" charset="0"/>
            </a:endParaRPr>
          </a:p>
          <a:p>
            <a:pPr algn="ctr">
              <a:defRPr/>
            </a:pPr>
            <a:r>
              <a:rPr lang="tr-TR" altLang="en-US" sz="2600" dirty="0" smtClean="0">
                <a:ea typeface="Verdana" panose="020B0604030504040204" pitchFamily="34" charset="0"/>
                <a:cs typeface="Arial" panose="020B0604020202020204" pitchFamily="34" charset="0"/>
              </a:rPr>
              <a:t>Şartlara uyum sağlamak için ilgili merkezi yetkililer ile koordinasyonu geliştirmek</a:t>
            </a:r>
            <a:endParaRPr lang="en-GB" altLang="en-US" sz="2600" dirty="0">
              <a:ea typeface="Verdana" panose="020B0604030504040204" pitchFamily="34" charset="0"/>
              <a:cs typeface="Arial" panose="020B0604020202020204" pitchFamily="34" charset="0"/>
            </a:endParaRPr>
          </a:p>
          <a:p>
            <a:pPr algn="ctr">
              <a:defRPr/>
            </a:pPr>
            <a:endParaRPr lang="en-GB" altLang="en-US" sz="2600" dirty="0">
              <a:ea typeface="Verdana" panose="020B0604030504040204" pitchFamily="34" charset="0"/>
              <a:cs typeface="Arial" panose="020B0604020202020204" pitchFamily="34" charset="0"/>
            </a:endParaRPr>
          </a:p>
          <a:p>
            <a:pPr algn="ctr">
              <a:defRPr/>
            </a:pPr>
            <a:r>
              <a:rPr lang="tr-TR" altLang="en-US" sz="2600" dirty="0" smtClean="0">
                <a:ea typeface="Verdana" panose="020B0604030504040204" pitchFamily="34" charset="0"/>
                <a:cs typeface="Arial" panose="020B0604020202020204" pitchFamily="34" charset="0"/>
              </a:rPr>
              <a:t>Uyumlaştırılmış mevzuat</a:t>
            </a:r>
          </a:p>
          <a:p>
            <a:pPr algn="ctr">
              <a:defRPr/>
            </a:pPr>
            <a:endParaRPr lang="tr-TR" altLang="en-US" sz="2600" dirty="0">
              <a:ea typeface="Verdana" panose="020B0604030504040204" pitchFamily="34" charset="0"/>
              <a:cs typeface="Arial" panose="020B0604020202020204" pitchFamily="34" charset="0"/>
            </a:endParaRPr>
          </a:p>
          <a:p>
            <a:pPr algn="ctr">
              <a:tabLst>
                <a:tab pos="8707438" algn="l"/>
              </a:tabLst>
            </a:pPr>
            <a:r>
              <a:rPr lang="tr-TR" sz="2600" dirty="0">
                <a:ea typeface="Verdana" panose="020B0604030504040204" pitchFamily="34" charset="0"/>
                <a:cs typeface="Arial" panose="020B0604020202020204" pitchFamily="34" charset="0"/>
              </a:rPr>
              <a:t>Mevcut Karşılıklı Adli Yardımlaşma el kitaplarının/kılavuzlarının incelenmesi</a:t>
            </a: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4016917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a:lnSpc>
                <a:spcPct val="80000"/>
              </a:lnSpc>
            </a:pPr>
            <a:r>
              <a:rPr lang="tr-TR" sz="3200" b="1" dirty="0">
                <a:solidFill>
                  <a:prstClr val="white"/>
                </a:solidFill>
              </a:rPr>
              <a:t>Değişen Hukuki Geleneklere İlişkin </a:t>
            </a:r>
            <a:r>
              <a:rPr lang="tr-TR" sz="3200" b="1" dirty="0" smtClean="0">
                <a:solidFill>
                  <a:prstClr val="white"/>
                </a:solidFill>
              </a:rPr>
              <a:t>Zorluk</a:t>
            </a:r>
            <a:endParaRPr lang="tr-TR" sz="3200" b="1" dirty="0">
              <a:solidFill>
                <a:prstClr val="white"/>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1128583"/>
            <a:ext cx="8900912" cy="4832092"/>
          </a:xfrm>
          <a:prstGeom prst="rect">
            <a:avLst/>
          </a:prstGeom>
        </p:spPr>
        <p:txBody>
          <a:bodyPr wrap="square">
            <a:spAutoFit/>
          </a:bodyPr>
          <a:lstStyle/>
          <a:p>
            <a:pPr algn="ctr">
              <a:defRPr/>
            </a:pPr>
            <a:r>
              <a:rPr lang="tr-TR" altLang="en-US" sz="2800" b="1" dirty="0" smtClean="0">
                <a:ea typeface="Verdana" panose="020B0604030504040204" pitchFamily="34" charset="0"/>
                <a:cs typeface="Arial" panose="020B0604020202020204" pitchFamily="34" charset="0"/>
              </a:rPr>
              <a:t>Başka bir Çözüm</a:t>
            </a:r>
            <a:r>
              <a:rPr lang="en-GB" altLang="en-US" sz="2800" b="1" dirty="0" smtClean="0">
                <a:ea typeface="Verdana" panose="020B0604030504040204" pitchFamily="34" charset="0"/>
                <a:cs typeface="Arial" panose="020B0604020202020204" pitchFamily="34" charset="0"/>
              </a:rPr>
              <a:t>? </a:t>
            </a:r>
            <a:endParaRPr lang="en-GB" altLang="en-US" sz="2800" b="1"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tr-TR" altLang="en-US" sz="2800" dirty="0" smtClean="0">
                <a:ea typeface="Verdana" panose="020B0604030504040204" pitchFamily="34" charset="0"/>
                <a:cs typeface="Arial" panose="020B0604020202020204" pitchFamily="34" charset="0"/>
              </a:rPr>
              <a:t>Yerel hukuk şartları ile ilgili hukuki tavsiye almak için 7/24 Ağını kullanmak</a:t>
            </a: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lvl="1" algn="just">
              <a:defRPr/>
            </a:pPr>
            <a:r>
              <a:rPr lang="en-US" altLang="en-US" sz="2800" i="1" dirty="0" smtClean="0">
                <a:ea typeface="Verdana" panose="020B0604030504040204" pitchFamily="34" charset="0"/>
                <a:cs typeface="Arial" panose="020B0604020202020204" pitchFamily="34" charset="0"/>
              </a:rPr>
              <a:t>“</a:t>
            </a:r>
            <a:r>
              <a:rPr lang="tr-TR" altLang="en-US" sz="2800" b="1" i="1" dirty="0" smtClean="0">
                <a:ea typeface="Verdana" panose="020B0604030504040204" pitchFamily="34" charset="0"/>
                <a:cs typeface="Arial" panose="020B0604020202020204" pitchFamily="34" charset="0"/>
              </a:rPr>
              <a:t>Madde </a:t>
            </a:r>
            <a:r>
              <a:rPr lang="en-US" altLang="en-US" sz="2800" b="1" i="1" dirty="0" smtClean="0">
                <a:ea typeface="Verdana" panose="020B0604030504040204" pitchFamily="34" charset="0"/>
                <a:cs typeface="Arial" panose="020B0604020202020204" pitchFamily="34" charset="0"/>
              </a:rPr>
              <a:t>35 </a:t>
            </a:r>
            <a:r>
              <a:rPr lang="en-US" altLang="en-US" sz="2800" b="1" i="1" dirty="0">
                <a:ea typeface="Verdana" panose="020B0604030504040204" pitchFamily="34" charset="0"/>
                <a:cs typeface="Arial" panose="020B0604020202020204" pitchFamily="34" charset="0"/>
              </a:rPr>
              <a:t>– </a:t>
            </a:r>
            <a:r>
              <a:rPr lang="tr-TR" altLang="en-US" sz="2800" b="1" i="1" dirty="0" smtClean="0">
                <a:ea typeface="Verdana" panose="020B0604030504040204" pitchFamily="34" charset="0"/>
                <a:cs typeface="Arial" panose="020B0604020202020204" pitchFamily="34" charset="0"/>
              </a:rPr>
              <a:t>7/24 Ağ</a:t>
            </a:r>
            <a:endParaRPr lang="en-US" altLang="en-US" sz="2800" b="1" i="1" dirty="0">
              <a:ea typeface="Verdana" panose="020B0604030504040204" pitchFamily="34" charset="0"/>
              <a:cs typeface="Arial" panose="020B0604020202020204" pitchFamily="34" charset="0"/>
            </a:endParaRPr>
          </a:p>
          <a:p>
            <a:pPr lvl="1" algn="just">
              <a:defRPr/>
            </a:pPr>
            <a:r>
              <a:rPr lang="en-US" altLang="en-US" sz="2800" i="1" dirty="0">
                <a:ea typeface="Verdana" panose="020B0604030504040204" pitchFamily="34" charset="0"/>
                <a:cs typeface="Arial" panose="020B0604020202020204" pitchFamily="34" charset="0"/>
              </a:rPr>
              <a:t>1 </a:t>
            </a:r>
            <a:r>
              <a:rPr lang="tr-TR" sz="2800" i="1" dirty="0">
                <a:solidFill>
                  <a:prstClr val="black"/>
                </a:solidFill>
                <a:ea typeface="Times New Roman" panose="02020603050405020304" pitchFamily="18" charset="0"/>
                <a:cs typeface="Arial" panose="020B0604020202020204" pitchFamily="34" charset="0"/>
              </a:rPr>
              <a:t>Taraflardan her </a:t>
            </a:r>
            <a:r>
              <a:rPr lang="tr-TR" sz="2800" i="1" dirty="0" smtClean="0">
                <a:solidFill>
                  <a:prstClr val="black"/>
                </a:solidFill>
                <a:ea typeface="Times New Roman" panose="02020603050405020304" pitchFamily="18" charset="0"/>
                <a:cs typeface="Arial" panose="020B0604020202020204" pitchFamily="34" charset="0"/>
              </a:rPr>
              <a:t>biri … haftanın </a:t>
            </a:r>
            <a:r>
              <a:rPr lang="tr-TR" sz="2800" i="1" dirty="0">
                <a:solidFill>
                  <a:prstClr val="black"/>
                </a:solidFill>
                <a:ea typeface="Times New Roman" panose="02020603050405020304" pitchFamily="18" charset="0"/>
                <a:cs typeface="Arial" panose="020B0604020202020204" pitchFamily="34" charset="0"/>
              </a:rPr>
              <a:t>yedi gün yirmi dört </a:t>
            </a:r>
            <a:r>
              <a:rPr lang="tr-TR" sz="2800" i="1" dirty="0" smtClean="0">
                <a:solidFill>
                  <a:prstClr val="black"/>
                </a:solidFill>
                <a:ea typeface="Times New Roman" panose="02020603050405020304" pitchFamily="18" charset="0"/>
                <a:cs typeface="Arial" panose="020B0604020202020204" pitchFamily="34" charset="0"/>
              </a:rPr>
              <a:t>saat boyunca aşağıdaki süreçler için bir irtibat noktası belirleyecektir</a:t>
            </a:r>
            <a:r>
              <a:rPr lang="tr-TR" altLang="en-US" sz="2800" i="1" dirty="0" smtClean="0">
                <a:ea typeface="Verdana" panose="020B0604030504040204" pitchFamily="34" charset="0"/>
                <a:cs typeface="Arial" panose="020B0604020202020204" pitchFamily="34" charset="0"/>
              </a:rPr>
              <a:t>:</a:t>
            </a:r>
          </a:p>
          <a:p>
            <a:pPr lvl="1" algn="just">
              <a:defRPr/>
            </a:pPr>
            <a:r>
              <a:rPr lang="tr-TR" altLang="en-US" sz="2800" i="1" dirty="0" smtClean="0">
                <a:ea typeface="Verdana" panose="020B0604030504040204" pitchFamily="34" charset="0"/>
                <a:cs typeface="Arial" panose="020B0604020202020204" pitchFamily="34" charset="0"/>
              </a:rPr>
              <a:t>c delillerin toplanması, </a:t>
            </a:r>
            <a:r>
              <a:rPr lang="tr-TR" altLang="en-US" sz="2800" b="1" i="1" dirty="0" smtClean="0">
                <a:solidFill>
                  <a:srgbClr val="FF0000"/>
                </a:solidFill>
                <a:ea typeface="Verdana" panose="020B0604030504040204" pitchFamily="34" charset="0"/>
                <a:cs typeface="Arial" panose="020B0604020202020204" pitchFamily="34" charset="0"/>
              </a:rPr>
              <a:t>hukuki bilgi sağlanması </a:t>
            </a:r>
            <a:r>
              <a:rPr lang="tr-TR" altLang="en-US" sz="2800" i="1" dirty="0" smtClean="0">
                <a:ea typeface="Verdana" panose="020B0604030504040204" pitchFamily="34" charset="0"/>
                <a:cs typeface="Arial" panose="020B0604020202020204" pitchFamily="34" charset="0"/>
              </a:rPr>
              <a:t>ve şüphelilerin yerlerinin bulunması.</a:t>
            </a:r>
            <a:endParaRPr lang="tr-TR" altLang="en-US" sz="2800" i="1"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33116384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a:r>
              <a:rPr lang="tr-TR" sz="3200" b="1" dirty="0">
                <a:solidFill>
                  <a:prstClr val="white"/>
                </a:solidFill>
              </a:rPr>
              <a:t>Adli Personel için Uluslararası </a:t>
            </a:r>
            <a:r>
              <a:rPr lang="tr-TR" sz="3200" b="1" dirty="0" smtClean="0">
                <a:solidFill>
                  <a:prstClr val="white"/>
                </a:solidFill>
              </a:rPr>
              <a:t>İşbirliğine </a:t>
            </a:r>
            <a:r>
              <a:rPr lang="tr-TR" sz="3200" b="1" dirty="0">
                <a:solidFill>
                  <a:prstClr val="white"/>
                </a:solidFill>
              </a:rPr>
              <a:t>İlişkin Uzmanlık </a:t>
            </a:r>
            <a:r>
              <a:rPr lang="tr-TR" sz="3200" b="1" dirty="0" smtClean="0">
                <a:solidFill>
                  <a:prstClr val="white"/>
                </a:solidFill>
              </a:rPr>
              <a:t>Eğitimi</a:t>
            </a:r>
            <a:endParaRPr lang="fr-FR" sz="3200" b="1" dirty="0">
              <a:solidFill>
                <a:prstClr val="white"/>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880241"/>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tr-TR" sz="3200" b="1" dirty="0" smtClean="0">
                <a:ea typeface="ＭＳ Ｐゴシック" charset="0"/>
                <a:cs typeface="ＭＳ Ｐゴシック" charset="0"/>
              </a:rPr>
              <a:t>Atfetme İle İlgili Zorluk</a:t>
            </a:r>
            <a:endParaRPr lang="en-GB" sz="3200" dirty="0"/>
          </a:p>
        </p:txBody>
      </p:sp>
      <p:grpSp>
        <p:nvGrpSpPr>
          <p:cNvPr id="12" name="Group 11">
            <a:extLst>
              <a:ext uri="{FF2B5EF4-FFF2-40B4-BE49-F238E27FC236}">
                <a16:creationId xmlns:a16="http://schemas.microsoft.com/office/drawing/2014/main" id="{CC933CB3-ACDF-4DE9-B3B6-4C2ED9D8EF36}"/>
              </a:ext>
            </a:extLst>
          </p:cNvPr>
          <p:cNvGrpSpPr/>
          <p:nvPr/>
        </p:nvGrpSpPr>
        <p:grpSpPr>
          <a:xfrm>
            <a:off x="2426594" y="4227357"/>
            <a:ext cx="6465886" cy="1900438"/>
            <a:chOff x="2426594" y="4696914"/>
            <a:chExt cx="6465886" cy="1900438"/>
          </a:xfrm>
        </p:grpSpPr>
        <p:sp>
          <p:nvSpPr>
            <p:cNvPr id="16" name="Rectangle 15">
              <a:extLst>
                <a:ext uri="{FF2B5EF4-FFF2-40B4-BE49-F238E27FC236}">
                  <a16:creationId xmlns:a16="http://schemas.microsoft.com/office/drawing/2014/main" id="{A7869902-8588-4872-8F98-009848DE1C6E}"/>
                </a:ext>
              </a:extLst>
            </p:cNvPr>
            <p:cNvSpPr/>
            <p:nvPr/>
          </p:nvSpPr>
          <p:spPr bwMode="auto">
            <a:xfrm>
              <a:off x="8676456" y="6453336"/>
              <a:ext cx="216024" cy="1440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GB" b="1">
                <a:solidFill>
                  <a:srgbClr val="000000"/>
                </a:solidFill>
              </a:endParaRPr>
            </a:p>
          </p:txBody>
        </p:sp>
        <p:pic>
          <p:nvPicPr>
            <p:cNvPr id="19" name="Picture 18">
              <a:extLst>
                <a:ext uri="{FF2B5EF4-FFF2-40B4-BE49-F238E27FC236}">
                  <a16:creationId xmlns:a16="http://schemas.microsoft.com/office/drawing/2014/main" id="{7DA92317-7AFF-4F97-B7A9-BADB09600179}"/>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567748" y="5243723"/>
              <a:ext cx="805656" cy="339383"/>
            </a:xfrm>
            <a:prstGeom prst="rect">
              <a:avLst/>
            </a:prstGeom>
          </p:spPr>
        </p:pic>
        <p:pic>
          <p:nvPicPr>
            <p:cNvPr id="20" name="Picture 19">
              <a:extLst>
                <a:ext uri="{FF2B5EF4-FFF2-40B4-BE49-F238E27FC236}">
                  <a16:creationId xmlns:a16="http://schemas.microsoft.com/office/drawing/2014/main" id="{E324F911-B4C3-41C1-BA47-EFE15AE39933}"/>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198303" y="5252731"/>
              <a:ext cx="805656" cy="339383"/>
            </a:xfrm>
            <a:prstGeom prst="rect">
              <a:avLst/>
            </a:prstGeom>
          </p:spPr>
        </p:pic>
        <p:pic>
          <p:nvPicPr>
            <p:cNvPr id="21" name="Picture 20">
              <a:extLst>
                <a:ext uri="{FF2B5EF4-FFF2-40B4-BE49-F238E27FC236}">
                  <a16:creationId xmlns:a16="http://schemas.microsoft.com/office/drawing/2014/main" id="{5906ADBD-FFC8-410D-A947-866EF13ECF4D}"/>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799688" y="5252731"/>
              <a:ext cx="805656" cy="339383"/>
            </a:xfrm>
            <a:prstGeom prst="rect">
              <a:avLst/>
            </a:prstGeom>
          </p:spPr>
        </p:pic>
        <p:pic>
          <p:nvPicPr>
            <p:cNvPr id="22" name="Picture 21">
              <a:extLst>
                <a:ext uri="{FF2B5EF4-FFF2-40B4-BE49-F238E27FC236}">
                  <a16:creationId xmlns:a16="http://schemas.microsoft.com/office/drawing/2014/main" id="{5EEF1F26-11C3-4EC4-9A28-E22D5FDB6A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26594" y="4696914"/>
              <a:ext cx="1428750" cy="1428750"/>
            </a:xfrm>
            <a:prstGeom prst="rect">
              <a:avLst/>
            </a:prstGeom>
          </p:spPr>
        </p:pic>
        <p:pic>
          <p:nvPicPr>
            <p:cNvPr id="23" name="Picture 22">
              <a:extLst>
                <a:ext uri="{FF2B5EF4-FFF2-40B4-BE49-F238E27FC236}">
                  <a16:creationId xmlns:a16="http://schemas.microsoft.com/office/drawing/2014/main" id="{DA0036EE-F083-489A-BC0D-FF686090732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75452" y="4737342"/>
              <a:ext cx="1347894" cy="1347894"/>
            </a:xfrm>
            <a:prstGeom prst="rect">
              <a:avLst/>
            </a:prstGeom>
          </p:spPr>
        </p:pic>
      </p:grpSp>
    </p:spTree>
    <p:extLst>
      <p:ext uri="{BB962C8B-B14F-4D97-AF65-F5344CB8AC3E}">
        <p14:creationId xmlns:p14="http://schemas.microsoft.com/office/powerpoint/2010/main" val="3886438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solidFill>
                  <a:schemeClr val="bg1"/>
                </a:solidFill>
              </a:rPr>
              <a:t>Adli Personel için Uluslararası İşbirliğine İlişkin Uzmanlık </a:t>
            </a:r>
            <a:r>
              <a:rPr lang="tr-TR" sz="3200" b="1" dirty="0" smtClean="0">
                <a:solidFill>
                  <a:schemeClr val="bg1"/>
                </a:solidFill>
              </a:rPr>
              <a:t>Eğitimi</a:t>
            </a:r>
            <a:endParaRPr lang="fr-FR"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880241"/>
          </a:xfrm>
          <a:prstGeom prst="rect">
            <a:avLst/>
          </a:prstGeom>
        </p:spPr>
        <p:txBody>
          <a:bodyPr wrap="square">
            <a:spAutoFit/>
          </a:bodyPr>
          <a:lstStyle/>
          <a:p>
            <a:pPr algn="ctr" eaLnBrk="1" hangingPunct="1">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tr-TR" sz="3200" b="1" dirty="0" smtClean="0">
                <a:ea typeface="ＭＳ Ｐゴシック" charset="0"/>
                <a:cs typeface="ＭＳ Ｐゴシック" charset="0"/>
              </a:rPr>
              <a:t>Hıza İlişkin Zorluk</a:t>
            </a:r>
            <a:endParaRPr lang="en-GB" sz="3200" dirty="0"/>
          </a:p>
        </p:txBody>
      </p:sp>
      <p:pic>
        <p:nvPicPr>
          <p:cNvPr id="6" name="Picture 5">
            <a:extLst>
              <a:ext uri="{FF2B5EF4-FFF2-40B4-BE49-F238E27FC236}">
                <a16:creationId xmlns:a16="http://schemas.microsoft.com/office/drawing/2014/main" id="{D8B6606F-A768-441C-B672-2EC79E8D6FB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28597" y="4267758"/>
            <a:ext cx="1886803" cy="1886803"/>
          </a:xfrm>
          <a:prstGeom prst="rect">
            <a:avLst/>
          </a:prstGeom>
        </p:spPr>
      </p:pic>
    </p:spTree>
    <p:extLst>
      <p:ext uri="{BB962C8B-B14F-4D97-AF65-F5344CB8AC3E}">
        <p14:creationId xmlns:p14="http://schemas.microsoft.com/office/powerpoint/2010/main" val="20641575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3200" b="1" dirty="0" smtClean="0"/>
              <a:t>Atfetme İle İlgili Zorluk</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4278094"/>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tr-TR" altLang="en-US" sz="2800" b="1" dirty="0" smtClean="0">
                <a:ea typeface="Verdana" panose="020B0604030504040204" pitchFamily="34" charset="0"/>
                <a:cs typeface="Arial" panose="020B0604020202020204" pitchFamily="34" charset="0"/>
              </a:rPr>
              <a:t>Zorluk</a:t>
            </a:r>
            <a:r>
              <a:rPr lang="en-GB" altLang="en-US" sz="2800" b="1" dirty="0" smtClean="0">
                <a:ea typeface="Verdana" panose="020B0604030504040204" pitchFamily="34" charset="0"/>
                <a:cs typeface="Arial" panose="020B0604020202020204" pitchFamily="34" charset="0"/>
              </a:rPr>
              <a:t>? </a:t>
            </a: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tr-TR" altLang="en-US" sz="2800" dirty="0" smtClean="0">
                <a:ea typeface="Verdana" panose="020B0604030504040204" pitchFamily="34" charset="0"/>
                <a:cs typeface="Arial" panose="020B0604020202020204" pitchFamily="34" charset="0"/>
              </a:rPr>
              <a:t>Mahkeme delil niteliği için şüphelinin belirli bir zamanda belirli bir cihaz ile bağlantısı tespit edilmelidir </a:t>
            </a:r>
            <a:r>
              <a:rPr lang="en-US" altLang="en-US" sz="2800" dirty="0" smtClean="0">
                <a:ea typeface="Verdana" panose="020B0604030504040204" pitchFamily="34" charset="0"/>
                <a:cs typeface="Arial" panose="020B0604020202020204" pitchFamily="34" charset="0"/>
              </a:rPr>
              <a:t>(</a:t>
            </a:r>
            <a:r>
              <a:rPr lang="tr-TR" altLang="en-US" sz="2800" dirty="0" smtClean="0">
                <a:ea typeface="Verdana" panose="020B0604030504040204" pitchFamily="34" charset="0"/>
                <a:cs typeface="Arial" panose="020B0604020202020204" pitchFamily="34" charset="0"/>
              </a:rPr>
              <a:t>makul şüphenin ötesinde gibi</a:t>
            </a:r>
            <a:r>
              <a:rPr lang="en-US" altLang="en-US" sz="2800" dirty="0" smtClean="0">
                <a:ea typeface="Verdana" panose="020B0604030504040204" pitchFamily="34" charset="0"/>
                <a:cs typeface="Arial" panose="020B0604020202020204" pitchFamily="34" charset="0"/>
              </a:rPr>
              <a:t>) </a:t>
            </a:r>
            <a:endParaRPr lang="en-US" altLang="en-US" sz="2800" dirty="0">
              <a:ea typeface="Verdana" panose="020B0604030504040204" pitchFamily="34" charset="0"/>
              <a:cs typeface="Arial" panose="020B0604020202020204" pitchFamily="34" charset="0"/>
            </a:endParaRPr>
          </a:p>
          <a:p>
            <a:pPr algn="ctr">
              <a:defRPr/>
            </a:pPr>
            <a:endParaRPr lang="en-US" altLang="en-US" sz="2400" dirty="0">
              <a:ea typeface="Verdana" panose="020B0604030504040204" pitchFamily="34" charset="0"/>
              <a:cs typeface="Arial" panose="020B0604020202020204" pitchFamily="34" charset="0"/>
            </a:endParaRPr>
          </a:p>
          <a:p>
            <a:pPr algn="ctr">
              <a:defRPr/>
            </a:pPr>
            <a:r>
              <a:rPr lang="en-US" altLang="en-US" sz="2400" dirty="0" smtClean="0">
                <a:ea typeface="Verdana" panose="020B0604030504040204" pitchFamily="34" charset="0"/>
                <a:cs typeface="Arial" panose="020B0604020202020204" pitchFamily="34" charset="0"/>
              </a:rPr>
              <a:t>(</a:t>
            </a:r>
            <a:r>
              <a:rPr lang="tr-TR" altLang="en-US" sz="2400" dirty="0" smtClean="0">
                <a:ea typeface="Verdana" panose="020B0604030504040204" pitchFamily="34" charset="0"/>
                <a:cs typeface="Arial" panose="020B0604020202020204" pitchFamily="34" charset="0"/>
              </a:rPr>
              <a:t>şüphelinin tespit edilmesinde rol oynayan uluslararası boyutlar)</a:t>
            </a: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6322457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3200" b="1" dirty="0" smtClean="0"/>
              <a:t>Atfetme İle İlgili Zorluk</a:t>
            </a:r>
            <a:endParaRPr lang="en-GB" sz="3200" b="1"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04513" y="1212314"/>
            <a:ext cx="7371471" cy="3477875"/>
          </a:xfrm>
          <a:prstGeom prst="rect">
            <a:avLst/>
          </a:prstGeom>
        </p:spPr>
        <p:txBody>
          <a:bodyPr wrap="square">
            <a:spAutoFit/>
          </a:bodyPr>
          <a:lstStyle/>
          <a:p>
            <a:pPr marL="342900" indent="-342900" algn="just">
              <a:buFont typeface="Wingdings" pitchFamily="2" charset="2"/>
              <a:buChar char="ü"/>
              <a:defRPr/>
            </a:pPr>
            <a:r>
              <a:rPr lang="tr-TR" altLang="en-US" sz="2200" dirty="0" smtClean="0">
                <a:ea typeface="Verdana" panose="020B0604030504040204" pitchFamily="34" charset="0"/>
                <a:cs typeface="Arial" panose="020B0604020202020204" pitchFamily="34" charset="0"/>
              </a:rPr>
              <a:t>Olası uluslararası temelli kaynaklar </a:t>
            </a:r>
            <a:r>
              <a:rPr lang="en-GB" altLang="en-US" sz="2200" dirty="0" smtClean="0">
                <a:ea typeface="Verdana" panose="020B0604030504040204" pitchFamily="34" charset="0"/>
                <a:cs typeface="Arial" panose="020B0604020202020204" pitchFamily="34" charset="0"/>
              </a:rPr>
              <a:t>:</a:t>
            </a:r>
            <a:endParaRPr lang="en-GB" altLang="en-US" sz="2200" dirty="0">
              <a:ea typeface="Verdana" panose="020B0604030504040204" pitchFamily="34" charset="0"/>
              <a:cs typeface="Arial" panose="020B0604020202020204" pitchFamily="34" charset="0"/>
            </a:endParaRPr>
          </a:p>
          <a:p>
            <a:pPr algn="just">
              <a:defRPr/>
            </a:pPr>
            <a:endParaRPr lang="en-GB" altLang="en-US" sz="2200" dirty="0">
              <a:ea typeface="Verdana" panose="020B0604030504040204" pitchFamily="34" charset="0"/>
              <a:cs typeface="Arial" panose="020B0604020202020204" pitchFamily="34" charset="0"/>
            </a:endParaRPr>
          </a:p>
          <a:p>
            <a:pPr marL="342900" indent="-342900" algn="just">
              <a:buFont typeface="Arial" panose="020B0604020202020204" pitchFamily="34" charset="0"/>
              <a:buChar char="•"/>
              <a:defRPr/>
            </a:pPr>
            <a:r>
              <a:rPr lang="tr-TR" altLang="en-US" sz="2200" dirty="0" smtClean="0">
                <a:ea typeface="Verdana" panose="020B0604030504040204" pitchFamily="34" charset="0"/>
                <a:cs typeface="Arial" panose="020B0604020202020204" pitchFamily="34" charset="0"/>
              </a:rPr>
              <a:t>Ağ sunucu kayıtları</a:t>
            </a:r>
            <a:endParaRPr lang="en-GB" altLang="en-US" sz="2200" dirty="0">
              <a:ea typeface="Verdana" panose="020B0604030504040204" pitchFamily="34" charset="0"/>
              <a:cs typeface="Arial" panose="020B0604020202020204" pitchFamily="34" charset="0"/>
            </a:endParaRPr>
          </a:p>
          <a:p>
            <a:pPr marL="342900" indent="-342900" algn="just">
              <a:buFont typeface="Arial" panose="020B0604020202020204" pitchFamily="34" charset="0"/>
              <a:buChar char="•"/>
              <a:defRPr/>
            </a:pPr>
            <a:r>
              <a:rPr lang="tr-TR" altLang="en-US" sz="2200" dirty="0" smtClean="0">
                <a:ea typeface="Verdana" panose="020B0604030504040204" pitchFamily="34" charset="0"/>
                <a:cs typeface="Arial" panose="020B0604020202020204" pitchFamily="34" charset="0"/>
              </a:rPr>
              <a:t>Hesaplara erişim için kişisel giriş bilgileri </a:t>
            </a:r>
            <a:r>
              <a:rPr lang="en-GB" altLang="en-US" sz="2200" dirty="0" smtClean="0">
                <a:ea typeface="Verdana" panose="020B0604030504040204" pitchFamily="34" charset="0"/>
                <a:cs typeface="Arial" panose="020B0604020202020204" pitchFamily="34" charset="0"/>
              </a:rPr>
              <a:t>(e</a:t>
            </a:r>
            <a:r>
              <a:rPr lang="tr-TR" altLang="en-US" sz="2200" dirty="0" smtClean="0">
                <a:ea typeface="Verdana" panose="020B0604030504040204" pitchFamily="34" charset="0"/>
                <a:cs typeface="Arial" panose="020B0604020202020204" pitchFamily="34" charset="0"/>
              </a:rPr>
              <a:t>-posta</a:t>
            </a:r>
            <a:r>
              <a:rPr lang="en-GB" altLang="en-US" sz="2200" dirty="0" smtClean="0">
                <a:ea typeface="Verdana" panose="020B0604030504040204" pitchFamily="34" charset="0"/>
                <a:cs typeface="Arial" panose="020B0604020202020204" pitchFamily="34" charset="0"/>
              </a:rPr>
              <a:t>, </a:t>
            </a:r>
            <a:r>
              <a:rPr lang="tr-TR" altLang="en-US" sz="2200" dirty="0" smtClean="0">
                <a:ea typeface="Verdana" panose="020B0604030504040204" pitchFamily="34" charset="0"/>
                <a:cs typeface="Arial" panose="020B0604020202020204" pitchFamily="34" charset="0"/>
              </a:rPr>
              <a:t>sohbet gibi</a:t>
            </a:r>
            <a:r>
              <a:rPr lang="en-GB" altLang="en-US" sz="2200" dirty="0" smtClean="0">
                <a:ea typeface="Verdana" panose="020B0604030504040204" pitchFamily="34" charset="0"/>
                <a:cs typeface="Arial" panose="020B0604020202020204" pitchFamily="34" charset="0"/>
              </a:rPr>
              <a:t>)</a:t>
            </a:r>
            <a:endParaRPr lang="en-GB" altLang="en-US" sz="2200" dirty="0">
              <a:ea typeface="Verdana" panose="020B0604030504040204" pitchFamily="34" charset="0"/>
              <a:cs typeface="Arial" panose="020B0604020202020204" pitchFamily="34" charset="0"/>
            </a:endParaRPr>
          </a:p>
          <a:p>
            <a:pPr marL="342900" indent="-342900" algn="just">
              <a:buFont typeface="Arial" panose="020B0604020202020204" pitchFamily="34" charset="0"/>
              <a:buChar char="•"/>
              <a:defRPr/>
            </a:pPr>
            <a:r>
              <a:rPr lang="tr-TR" altLang="en-US" sz="2200" dirty="0" smtClean="0">
                <a:ea typeface="Verdana" panose="020B0604030504040204" pitchFamily="34" charset="0"/>
                <a:cs typeface="Arial" panose="020B0604020202020204" pitchFamily="34" charset="0"/>
              </a:rPr>
              <a:t>Sosyal medya üyeliği</a:t>
            </a:r>
            <a:endParaRPr lang="en-GB" altLang="en-US" sz="2200" dirty="0">
              <a:ea typeface="Verdana" panose="020B0604030504040204" pitchFamily="34" charset="0"/>
              <a:cs typeface="Arial" panose="020B0604020202020204" pitchFamily="34" charset="0"/>
            </a:endParaRPr>
          </a:p>
          <a:p>
            <a:pPr marL="342900" indent="-342900" algn="just">
              <a:buFont typeface="Arial" panose="020B0604020202020204" pitchFamily="34" charset="0"/>
              <a:buChar char="•"/>
              <a:defRPr/>
            </a:pPr>
            <a:r>
              <a:rPr lang="tr-TR" altLang="en-US" sz="2200" dirty="0" smtClean="0">
                <a:ea typeface="Verdana" panose="020B0604030504040204" pitchFamily="34" charset="0"/>
                <a:cs typeface="Arial" panose="020B0604020202020204" pitchFamily="34" charset="0"/>
              </a:rPr>
              <a:t>Sosyal medya girişlerinin türü ve niteliği </a:t>
            </a:r>
            <a:endParaRPr lang="en-GB" altLang="en-US" sz="2200" dirty="0">
              <a:ea typeface="Verdana" panose="020B0604030504040204" pitchFamily="34" charset="0"/>
              <a:cs typeface="Arial" panose="020B0604020202020204" pitchFamily="34" charset="0"/>
            </a:endParaRPr>
          </a:p>
          <a:p>
            <a:pPr marL="342900" indent="-342900" algn="just">
              <a:buFont typeface="Arial" panose="020B0604020202020204" pitchFamily="34" charset="0"/>
              <a:buChar char="•"/>
              <a:defRPr/>
            </a:pPr>
            <a:r>
              <a:rPr lang="tr-TR" altLang="en-US" sz="2200" dirty="0" smtClean="0">
                <a:ea typeface="Verdana" panose="020B0604030504040204" pitchFamily="34" charset="0"/>
                <a:cs typeface="Arial" panose="020B0604020202020204" pitchFamily="34" charset="0"/>
              </a:rPr>
              <a:t>İnternet/Bulut hizmet abonelikleri</a:t>
            </a:r>
            <a:endParaRPr lang="en-GB" altLang="en-US" sz="2200" dirty="0">
              <a:ea typeface="Verdana" panose="020B0604030504040204" pitchFamily="34" charset="0"/>
              <a:cs typeface="Arial" panose="020B0604020202020204" pitchFamily="34" charset="0"/>
            </a:endParaRPr>
          </a:p>
          <a:p>
            <a:pPr marL="342900" indent="-342900" algn="just">
              <a:buFont typeface="Arial" panose="020B0604020202020204" pitchFamily="34" charset="0"/>
              <a:buChar char="•"/>
              <a:defRPr/>
            </a:pPr>
            <a:r>
              <a:rPr lang="tr-TR" altLang="en-US" sz="2200" dirty="0" smtClean="0">
                <a:ea typeface="Verdana" panose="020B0604030504040204" pitchFamily="34" charset="0"/>
                <a:cs typeface="Arial" panose="020B0604020202020204" pitchFamily="34" charset="0"/>
              </a:rPr>
              <a:t>Kişisel cihazda bulunan programlar </a:t>
            </a:r>
            <a:endParaRPr lang="en-GB" altLang="en-US" sz="2200" dirty="0">
              <a:cs typeface="Arial" panose="020B0604020202020204" pitchFamily="34" charset="0"/>
            </a:endParaRPr>
          </a:p>
          <a:p>
            <a:pPr algn="just">
              <a:defRPr/>
            </a:pPr>
            <a:endParaRPr lang="en-GB" altLang="en-US" sz="2200" dirty="0">
              <a:ea typeface="Verdana" panose="020B060403050404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56B72B8A-EFD3-4B16-8160-86C93A2B85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13655" y="4207269"/>
            <a:ext cx="2916689" cy="2527797"/>
          </a:xfrm>
          <a:prstGeom prst="rect">
            <a:avLst/>
          </a:prstGeom>
          <a:noFill/>
        </p:spPr>
      </p:pic>
    </p:spTree>
    <p:extLst>
      <p:ext uri="{BB962C8B-B14F-4D97-AF65-F5344CB8AC3E}">
        <p14:creationId xmlns:p14="http://schemas.microsoft.com/office/powerpoint/2010/main" val="28710759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0669" y="1078485"/>
            <a:ext cx="8190411" cy="57607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rPr>
              <a:t>15 </a:t>
            </a:r>
            <a:r>
              <a:rPr lang="tr-TR" sz="2800" b="1" dirty="0" smtClean="0">
                <a:solidFill>
                  <a:schemeClr val="tx1"/>
                </a:solidFill>
                <a:latin typeface="Arial" panose="020B0604020202020204" pitchFamily="34" charset="0"/>
                <a:ea typeface="Verdana" panose="020B0604030504040204" pitchFamily="34" charset="0"/>
                <a:cs typeface="Arial" panose="020B0604020202020204" pitchFamily="34" charset="0"/>
              </a:rPr>
              <a:t>Aralık</a:t>
            </a:r>
            <a:r>
              <a:rPr lang="en-GB" sz="2800" b="1" dirty="0" smtClean="0">
                <a:solidFill>
                  <a:schemeClr val="tx1"/>
                </a:solidFill>
                <a:latin typeface="Arial" panose="020B0604020202020204" pitchFamily="34" charset="0"/>
                <a:ea typeface="Verdana" panose="020B0604030504040204" pitchFamily="34" charset="0"/>
                <a:cs typeface="Arial" panose="020B0604020202020204" pitchFamily="34" charset="0"/>
              </a:rPr>
              <a:t> </a:t>
            </a:r>
            <a:r>
              <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rPr>
              <a:t>2015</a:t>
            </a:r>
          </a:p>
          <a:p>
            <a:pPr algn="ctr"/>
            <a:r>
              <a:rPr lang="en-GB" sz="2800" b="1" dirty="0" smtClean="0">
                <a:solidFill>
                  <a:schemeClr val="tx1"/>
                </a:solidFill>
                <a:latin typeface="Arial" panose="020B0604020202020204" pitchFamily="34" charset="0"/>
                <a:ea typeface="Verdana" panose="020B0604030504040204" pitchFamily="34" charset="0"/>
                <a:cs typeface="Arial" panose="020B0604020202020204" pitchFamily="34" charset="0"/>
              </a:rPr>
              <a:t>Los </a:t>
            </a:r>
            <a:r>
              <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rPr>
              <a:t>Angeles </a:t>
            </a:r>
            <a:r>
              <a:rPr lang="tr-TR" sz="2800" b="1" dirty="0" smtClean="0">
                <a:solidFill>
                  <a:schemeClr val="tx1"/>
                </a:solidFill>
                <a:latin typeface="Arial" panose="020B0604020202020204" pitchFamily="34" charset="0"/>
                <a:ea typeface="Verdana" panose="020B0604030504040204" pitchFamily="34" charset="0"/>
                <a:cs typeface="Arial" panose="020B0604020202020204" pitchFamily="34" charset="0"/>
              </a:rPr>
              <a:t>ve</a:t>
            </a:r>
            <a:r>
              <a:rPr lang="en-GB" sz="2800" b="1" dirty="0" smtClean="0">
                <a:solidFill>
                  <a:schemeClr val="tx1"/>
                </a:solidFill>
                <a:latin typeface="Arial" panose="020B0604020202020204" pitchFamily="34" charset="0"/>
                <a:ea typeface="Verdana" panose="020B0604030504040204" pitchFamily="34" charset="0"/>
                <a:cs typeface="Arial" panose="020B0604020202020204" pitchFamily="34" charset="0"/>
              </a:rPr>
              <a:t> </a:t>
            </a:r>
            <a:r>
              <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rPr>
              <a:t>New </a:t>
            </a:r>
            <a:r>
              <a:rPr lang="en-GB" sz="2800" b="1" dirty="0" smtClean="0">
                <a:solidFill>
                  <a:schemeClr val="tx1"/>
                </a:solidFill>
                <a:latin typeface="Arial" panose="020B0604020202020204" pitchFamily="34" charset="0"/>
                <a:ea typeface="Verdana" panose="020B0604030504040204" pitchFamily="34" charset="0"/>
                <a:cs typeface="Arial" panose="020B0604020202020204" pitchFamily="34" charset="0"/>
              </a:rPr>
              <a:t>York</a:t>
            </a:r>
            <a:r>
              <a:rPr lang="tr-TR" sz="2800" b="1" dirty="0" smtClean="0">
                <a:solidFill>
                  <a:schemeClr val="tx1"/>
                </a:solidFill>
                <a:latin typeface="Arial" panose="020B0604020202020204" pitchFamily="34" charset="0"/>
                <a:ea typeface="Verdana" panose="020B0604030504040204" pitchFamily="34" charset="0"/>
                <a:cs typeface="Arial" panose="020B0604020202020204" pitchFamily="34" charset="0"/>
              </a:rPr>
              <a:t> şehirlerindeki okullar bomba tehditleri almıştı </a:t>
            </a:r>
            <a:r>
              <a:rPr lang="en-GB" sz="2800" b="1" dirty="0" smtClean="0">
                <a:solidFill>
                  <a:schemeClr val="tx1"/>
                </a:solidFill>
                <a:latin typeface="Arial" panose="020B0604020202020204" pitchFamily="34" charset="0"/>
                <a:ea typeface="Verdana" panose="020B0604030504040204" pitchFamily="34" charset="0"/>
                <a:cs typeface="Arial" panose="020B0604020202020204" pitchFamily="34" charset="0"/>
              </a:rPr>
              <a:t> </a:t>
            </a:r>
          </a:p>
          <a:p>
            <a:pPr algn="ctr"/>
            <a:endParaRPr lang="en-GB" sz="2800" b="1" dirty="0" smtClean="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tr-TR" sz="2800" b="1" dirty="0" smtClean="0">
                <a:solidFill>
                  <a:schemeClr val="tx1"/>
                </a:solidFill>
                <a:latin typeface="Arial" panose="020B0604020202020204" pitchFamily="34" charset="0"/>
                <a:ea typeface="Verdana" panose="020B0604030504040204" pitchFamily="34" charset="0"/>
                <a:cs typeface="Arial" panose="020B0604020202020204" pitchFamily="34" charset="0"/>
              </a:rPr>
              <a:t>Göndericinin e-posta adresi</a:t>
            </a:r>
            <a:r>
              <a:rPr lang="en-GB" sz="2800" b="1" dirty="0" smtClean="0">
                <a:solidFill>
                  <a:schemeClr val="tx1"/>
                </a:solidFill>
                <a:latin typeface="Arial" panose="020B0604020202020204" pitchFamily="34" charset="0"/>
                <a:ea typeface="Verdana" panose="020B0604030504040204" pitchFamily="34" charset="0"/>
                <a:cs typeface="Arial" panose="020B0604020202020204" pitchFamily="34" charset="0"/>
              </a:rPr>
              <a:t>: </a:t>
            </a:r>
            <a:endPar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endParaRPr lang="en-GB" sz="10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n-GB" sz="3600" b="1" dirty="0">
                <a:solidFill>
                  <a:schemeClr val="tx1"/>
                </a:solidFill>
                <a:latin typeface="Arial" panose="020B0604020202020204" pitchFamily="34" charset="0"/>
                <a:ea typeface="Verdana" panose="020B0604030504040204" pitchFamily="34" charset="0"/>
                <a:cs typeface="Arial" panose="020B0604020202020204" pitchFamily="34" charset="0"/>
              </a:rPr>
              <a:t>madbomber@cock.li </a:t>
            </a:r>
          </a:p>
          <a:p>
            <a:pPr algn="ctr"/>
            <a:endParaRPr lang="en-GB" sz="10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rPr>
              <a:t> .li = Lichtenstein</a:t>
            </a:r>
          </a:p>
          <a:p>
            <a:pPr algn="ctr"/>
            <a:endPar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tr-TR" sz="2800" b="1" dirty="0" smtClean="0">
                <a:solidFill>
                  <a:schemeClr val="tx1"/>
                </a:solidFill>
                <a:latin typeface="Arial" panose="020B0604020202020204" pitchFamily="34" charset="0"/>
                <a:ea typeface="Verdana" panose="020B0604030504040204" pitchFamily="34" charset="0"/>
                <a:cs typeface="Arial" panose="020B0604020202020204" pitchFamily="34" charset="0"/>
              </a:rPr>
              <a:t>E-posta hizmeti şirketinin sahibi Romanya’da oturan bir ABD vatandaşıydı </a:t>
            </a:r>
            <a:endPar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endParaRPr lang="en-GB" sz="14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rPr>
              <a:t>IP </a:t>
            </a:r>
            <a:r>
              <a:rPr lang="tr-TR" sz="2800" b="1" dirty="0" smtClean="0">
                <a:solidFill>
                  <a:schemeClr val="tx1"/>
                </a:solidFill>
                <a:latin typeface="Arial" panose="020B0604020202020204" pitchFamily="34" charset="0"/>
                <a:ea typeface="Verdana" panose="020B0604030504040204" pitchFamily="34" charset="0"/>
                <a:cs typeface="Arial" panose="020B0604020202020204" pitchFamily="34" charset="0"/>
              </a:rPr>
              <a:t>Adresi Frankfurt’u işaret etmekteydi</a:t>
            </a:r>
            <a:endPar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endPar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3" name="Rounded Rectangle 2"/>
          <p:cNvSpPr/>
          <p:nvPr/>
        </p:nvSpPr>
        <p:spPr bwMode="auto">
          <a:xfrm>
            <a:off x="1810557" y="3299888"/>
            <a:ext cx="5470634" cy="693682"/>
          </a:xfrm>
          <a:prstGeom prst="roundRect">
            <a:avLst>
              <a:gd name="adj" fmla="val 32576"/>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cs typeface="Arial" panose="020B0604020202020204" pitchFamily="34" charset="0"/>
            </a:endParaRPr>
          </a:p>
        </p:txBody>
      </p:sp>
      <p:sp>
        <p:nvSpPr>
          <p:cNvPr id="4" name="Rectangle 3">
            <a:extLst>
              <a:ext uri="{FF2B5EF4-FFF2-40B4-BE49-F238E27FC236}">
                <a16:creationId xmlns:a16="http://schemas.microsoft.com/office/drawing/2014/main" id="{BA1C5BE4-1348-496D-B701-042FC40D55C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a:lnSpc>
                <a:spcPct val="80000"/>
              </a:lnSpc>
            </a:pPr>
            <a:r>
              <a:rPr lang="tr-TR" sz="3200" b="1" dirty="0">
                <a:solidFill>
                  <a:prstClr val="white"/>
                </a:solidFill>
              </a:rPr>
              <a:t>Atfetme İle İlgili </a:t>
            </a:r>
            <a:r>
              <a:rPr lang="tr-TR" sz="3200" b="1" dirty="0" smtClean="0">
                <a:solidFill>
                  <a:prstClr val="white"/>
                </a:solidFill>
              </a:rPr>
              <a:t>Zorluk</a:t>
            </a:r>
            <a:endParaRPr lang="en-GB" sz="3200" b="1" dirty="0">
              <a:solidFill>
                <a:prstClr val="white"/>
              </a:solidFill>
            </a:endParaRPr>
          </a:p>
        </p:txBody>
      </p:sp>
      <p:pic>
        <p:nvPicPr>
          <p:cNvPr id="5" name="Picture 4">
            <a:extLst>
              <a:ext uri="{FF2B5EF4-FFF2-40B4-BE49-F238E27FC236}">
                <a16:creationId xmlns:a16="http://schemas.microsoft.com/office/drawing/2014/main" id="{30342878-E08E-46E9-BE33-4B8843392D4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a:extLst>
              <a:ext uri="{FF2B5EF4-FFF2-40B4-BE49-F238E27FC236}">
                <a16:creationId xmlns:a16="http://schemas.microsoft.com/office/drawing/2014/main" id="{039B09CC-3BBF-4B6B-A635-28D8C1C91C7F}"/>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168033E6-F473-4651-8AEA-A175A1106D3F}"/>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55762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wipe(left)">
                                      <p:cBhvr>
                                        <p:cTn id="7" dur="500"/>
                                        <p:tgtEl>
                                          <p:spTgt spid="2">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5" end="5"/>
                                            </p:txEl>
                                          </p:spTgt>
                                        </p:tgtEl>
                                        <p:attrNameLst>
                                          <p:attrName>style.visibility</p:attrName>
                                        </p:attrNameLst>
                                      </p:cBhvr>
                                      <p:to>
                                        <p:strVal val="visible"/>
                                      </p:to>
                                    </p:set>
                                    <p:animEffect transition="in" filter="fade">
                                      <p:cBhvr>
                                        <p:cTn id="12" dur="500"/>
                                        <p:tgtEl>
                                          <p:spTgt spid="2">
                                            <p:txEl>
                                              <p:pRg st="5" end="5"/>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2">
                                            <p:txEl>
                                              <p:pRg st="7" end="7"/>
                                            </p:txEl>
                                          </p:spTgt>
                                        </p:tgtEl>
                                        <p:attrNameLst>
                                          <p:attrName>style.visibility</p:attrName>
                                        </p:attrNameLst>
                                      </p:cBhvr>
                                      <p:to>
                                        <p:strVal val="visible"/>
                                      </p:to>
                                    </p:set>
                                    <p:animEffect transition="in" filter="wipe(left)">
                                      <p:cBhvr>
                                        <p:cTn id="20" dur="500"/>
                                        <p:tgtEl>
                                          <p:spTgt spid="2">
                                            <p:txEl>
                                              <p:pRg st="7" end="7"/>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animEffect transition="in" filter="wipe(left)">
                                      <p:cBhvr>
                                        <p:cTn id="25" dur="500"/>
                                        <p:tgtEl>
                                          <p:spTgt spid="2">
                                            <p:txEl>
                                              <p:pRg st="9" end="9"/>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2">
                                            <p:txEl>
                                              <p:pRg st="11" end="11"/>
                                            </p:txEl>
                                          </p:spTgt>
                                        </p:tgtEl>
                                        <p:attrNameLst>
                                          <p:attrName>style.visibility</p:attrName>
                                        </p:attrNameLst>
                                      </p:cBhvr>
                                      <p:to>
                                        <p:strVal val="visible"/>
                                      </p:to>
                                    </p:set>
                                    <p:animEffect transition="in" filter="wipe(left)">
                                      <p:cBhvr>
                                        <p:cTn id="30"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4933" y="886955"/>
            <a:ext cx="8246534"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tr-TR" sz="3200" b="1" dirty="0" smtClean="0">
                <a:solidFill>
                  <a:schemeClr val="tx1"/>
                </a:solidFill>
                <a:latin typeface="Arial" panose="020B0604020202020204" pitchFamily="34" charset="0"/>
                <a:ea typeface="Verdana" panose="020B0604030504040204" pitchFamily="34" charset="0"/>
                <a:cs typeface="Arial" panose="020B0604020202020204" pitchFamily="34" charset="0"/>
              </a:rPr>
              <a:t>Server adresi Frankfurt şehridir </a:t>
            </a:r>
            <a:endParaRPr lang="en-GB" sz="3200" b="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7" name="Rectangle 6"/>
          <p:cNvSpPr/>
          <p:nvPr/>
        </p:nvSpPr>
        <p:spPr>
          <a:xfrm>
            <a:off x="524933" y="2054825"/>
            <a:ext cx="8246534"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tr-TR" sz="3200" b="1" dirty="0" smtClean="0">
                <a:solidFill>
                  <a:schemeClr val="tx1"/>
                </a:solidFill>
                <a:latin typeface="Arial" panose="020B0604020202020204" pitchFamily="34" charset="0"/>
                <a:ea typeface="Verdana" panose="020B0604030504040204" pitchFamily="34" charset="0"/>
                <a:cs typeface="Arial" panose="020B0604020202020204" pitchFamily="34" charset="0"/>
              </a:rPr>
              <a:t>Almanya’da ‘daha fazla kişisel veri koruma usulleri’ olduğundan </a:t>
            </a:r>
            <a:r>
              <a:rPr lang="en-GB" sz="3200" b="1" dirty="0" smtClean="0">
                <a:solidFill>
                  <a:schemeClr val="tx1"/>
                </a:solidFill>
                <a:latin typeface="Arial" panose="020B0604020202020204" pitchFamily="34" charset="0"/>
                <a:ea typeface="Verdana" panose="020B0604030504040204" pitchFamily="34" charset="0"/>
                <a:cs typeface="Arial" panose="020B0604020202020204" pitchFamily="34" charset="0"/>
              </a:rPr>
              <a:t>Cock.li </a:t>
            </a:r>
            <a:r>
              <a:rPr lang="tr-TR" sz="3200" b="1" dirty="0" smtClean="0">
                <a:solidFill>
                  <a:schemeClr val="tx1"/>
                </a:solidFill>
                <a:latin typeface="Arial" panose="020B0604020202020204" pitchFamily="34" charset="0"/>
                <a:ea typeface="Verdana" panose="020B0604030504040204" pitchFamily="34" charset="0"/>
                <a:cs typeface="Arial" panose="020B0604020202020204" pitchFamily="34" charset="0"/>
              </a:rPr>
              <a:t>ana makinesi bu ülkededir</a:t>
            </a:r>
            <a:endParaRPr lang="en-GB" sz="3200" b="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8" name="Rectangle 7"/>
          <p:cNvSpPr/>
          <p:nvPr/>
        </p:nvSpPr>
        <p:spPr>
          <a:xfrm>
            <a:off x="524933" y="3279083"/>
            <a:ext cx="8067781"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tr-TR" sz="3200" b="1" dirty="0" smtClean="0">
                <a:solidFill>
                  <a:schemeClr val="tx1"/>
                </a:solidFill>
                <a:latin typeface="Arial" panose="020B0604020202020204" pitchFamily="34" charset="0"/>
                <a:ea typeface="Verdana" panose="020B0604030504040204" pitchFamily="34" charset="0"/>
                <a:cs typeface="Arial" panose="020B0604020202020204" pitchFamily="34" charset="0"/>
              </a:rPr>
              <a:t>Almanya serverlara el koydu</a:t>
            </a:r>
            <a:endParaRPr lang="en-GB" sz="3200" b="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9" name="Rectangle 8"/>
          <p:cNvSpPr/>
          <p:nvPr/>
        </p:nvSpPr>
        <p:spPr>
          <a:xfrm>
            <a:off x="478634" y="4381797"/>
            <a:ext cx="8067782"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3200" b="1" dirty="0" smtClean="0">
                <a:solidFill>
                  <a:schemeClr val="tx1"/>
                </a:solidFill>
                <a:latin typeface="Arial" panose="020B0604020202020204" pitchFamily="34" charset="0"/>
                <a:ea typeface="Verdana" panose="020B0604030504040204" pitchFamily="34" charset="0"/>
                <a:cs typeface="Arial" panose="020B0604020202020204" pitchFamily="34" charset="0"/>
              </a:rPr>
              <a:t>NY mahkemesi ABD’li şirket sahibi için </a:t>
            </a:r>
            <a:r>
              <a:rPr lang="en-GB" sz="3200" b="1" i="1" dirty="0" smtClean="0">
                <a:solidFill>
                  <a:schemeClr val="tx1"/>
                </a:solidFill>
                <a:latin typeface="Arial" panose="020B0604020202020204" pitchFamily="34" charset="0"/>
                <a:ea typeface="Verdana" panose="020B0604030504040204" pitchFamily="34" charset="0"/>
                <a:cs typeface="Arial" panose="020B0604020202020204" pitchFamily="34" charset="0"/>
              </a:rPr>
              <a:t>subpoena </a:t>
            </a:r>
            <a:r>
              <a:rPr lang="en-GB" sz="3200" b="1" i="1" dirty="0" err="1">
                <a:solidFill>
                  <a:schemeClr val="tx1"/>
                </a:solidFill>
                <a:latin typeface="Arial" panose="020B0604020202020204" pitchFamily="34" charset="0"/>
                <a:ea typeface="Verdana" panose="020B0604030504040204" pitchFamily="34" charset="0"/>
                <a:cs typeface="Arial" panose="020B0604020202020204" pitchFamily="34" charset="0"/>
              </a:rPr>
              <a:t>duces</a:t>
            </a:r>
            <a:r>
              <a:rPr lang="en-GB" sz="3200" b="1" i="1" dirty="0">
                <a:solidFill>
                  <a:schemeClr val="tx1"/>
                </a:solidFill>
                <a:latin typeface="Arial" panose="020B0604020202020204" pitchFamily="34" charset="0"/>
                <a:ea typeface="Verdana" panose="020B0604030504040204" pitchFamily="34" charset="0"/>
                <a:cs typeface="Arial" panose="020B0604020202020204" pitchFamily="34" charset="0"/>
              </a:rPr>
              <a:t> mecum</a:t>
            </a:r>
            <a:r>
              <a:rPr lang="en-GB" sz="3200" b="1" dirty="0">
                <a:solidFill>
                  <a:schemeClr val="tx1"/>
                </a:solidFill>
                <a:latin typeface="Arial" panose="020B0604020202020204" pitchFamily="34" charset="0"/>
                <a:ea typeface="Verdana" panose="020B0604030504040204" pitchFamily="34" charset="0"/>
                <a:cs typeface="Arial" panose="020B0604020202020204" pitchFamily="34" charset="0"/>
              </a:rPr>
              <a:t>* </a:t>
            </a:r>
            <a:r>
              <a:rPr lang="tr-TR" sz="3200" b="1" dirty="0" smtClean="0">
                <a:solidFill>
                  <a:schemeClr val="tx1"/>
                </a:solidFill>
                <a:latin typeface="Arial" panose="020B0604020202020204" pitchFamily="34" charset="0"/>
                <a:ea typeface="Verdana" panose="020B0604030504040204" pitchFamily="34" charset="0"/>
                <a:cs typeface="Arial" panose="020B0604020202020204" pitchFamily="34" charset="0"/>
              </a:rPr>
              <a:t>kararı vermiştir</a:t>
            </a:r>
            <a:endParaRPr lang="en-GB" sz="3200" b="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10" name="Rectangle 9"/>
          <p:cNvSpPr/>
          <p:nvPr/>
        </p:nvSpPr>
        <p:spPr>
          <a:xfrm>
            <a:off x="236483" y="5602350"/>
            <a:ext cx="8749862" cy="6306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tx1"/>
                </a:solidFill>
                <a:latin typeface="Arial" panose="020B0604020202020204" pitchFamily="34" charset="0"/>
                <a:ea typeface="Verdana" panose="020B0604030504040204" pitchFamily="34" charset="0"/>
                <a:cs typeface="Arial" panose="020B0604020202020204" pitchFamily="34" charset="0"/>
              </a:rPr>
              <a:t>* </a:t>
            </a:r>
            <a:r>
              <a:rPr lang="tr-TR" sz="1600" b="1" dirty="0" smtClean="0">
                <a:solidFill>
                  <a:schemeClr val="tx1"/>
                </a:solidFill>
                <a:latin typeface="Arial" panose="020B0604020202020204" pitchFamily="34" charset="0"/>
                <a:ea typeface="Verdana" panose="020B0604030504040204" pitchFamily="34" charset="0"/>
                <a:cs typeface="Arial" panose="020B0604020202020204" pitchFamily="34" charset="0"/>
              </a:rPr>
              <a:t>Bilgi saplaması için mahkeme emri</a:t>
            </a:r>
            <a:endParaRPr lang="en-GB" sz="1600" b="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8D60E8E7-CB49-449F-A74C-D1D32FF2BAA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3200" b="1" dirty="0" smtClean="0"/>
              <a:t>Atfetme İle İlgili Zorluk</a:t>
            </a:r>
            <a:endParaRPr lang="en-GB" sz="3200" b="1" dirty="0"/>
          </a:p>
        </p:txBody>
      </p:sp>
      <p:pic>
        <p:nvPicPr>
          <p:cNvPr id="12" name="Picture 4">
            <a:extLst>
              <a:ext uri="{FF2B5EF4-FFF2-40B4-BE49-F238E27FC236}">
                <a16:creationId xmlns:a16="http://schemas.microsoft.com/office/drawing/2014/main" id="{E002DCD8-DF42-40B5-A93F-847B7DD0D4A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2">
            <a:extLst>
              <a:ext uri="{FF2B5EF4-FFF2-40B4-BE49-F238E27FC236}">
                <a16:creationId xmlns:a16="http://schemas.microsoft.com/office/drawing/2014/main" id="{F8BD62F5-D370-4967-89B5-48217E1491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5416E8BA-ED8C-487A-8717-075FBCFC42E6}"/>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185735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left)">
                                      <p:cBhvr>
                                        <p:cTn id="12" dur="5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wipe(left)">
                                      <p:cBhvr>
                                        <p:cTn id="17" dur="500"/>
                                        <p:tgtEl>
                                          <p:spTgt spid="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par>
                                <p:cTn id="23" presetID="22" presetClass="entr" presetSubtype="8" fill="hold" nodeType="withEffect">
                                  <p:stCondLst>
                                    <p:cond delay="0"/>
                                  </p:stCondLst>
                                  <p:childTnLst>
                                    <p:set>
                                      <p:cBhvr>
                                        <p:cTn id="24" dur="1" fill="hold">
                                          <p:stCondLst>
                                            <p:cond delay="0"/>
                                          </p:stCondLst>
                                        </p:cTn>
                                        <p:tgtEl>
                                          <p:spTgt spid="10">
                                            <p:txEl>
                                              <p:pRg st="0" end="0"/>
                                            </p:txEl>
                                          </p:spTgt>
                                        </p:tgtEl>
                                        <p:attrNameLst>
                                          <p:attrName>style.visibility</p:attrName>
                                        </p:attrNameLst>
                                      </p:cBhvr>
                                      <p:to>
                                        <p:strVal val="visible"/>
                                      </p:to>
                                    </p:set>
                                    <p:animEffect transition="in" filter="wipe(left)">
                                      <p:cBhvr>
                                        <p:cTn id="25"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166648"/>
            <a:ext cx="9125306" cy="5383473"/>
          </a:xfrm>
          <a:prstGeom prst="rect">
            <a:avLst/>
          </a:prstGeom>
          <a:solidFill>
            <a:schemeClr val="bg1">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2600" b="1" dirty="0" smtClean="0">
                <a:solidFill>
                  <a:schemeClr val="tx1"/>
                </a:solidFill>
                <a:latin typeface="Arial" panose="020B0604020202020204" pitchFamily="34" charset="0"/>
                <a:ea typeface="Verdana" panose="020B0604030504040204" pitchFamily="34" charset="0"/>
                <a:cs typeface="Arial" panose="020B0604020202020204" pitchFamily="34" charset="0"/>
              </a:rPr>
              <a:t>Kişi adları</a:t>
            </a:r>
            <a:endParaRPr lang="en-GB" sz="2600" b="1" dirty="0" smtClean="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tr-TR" sz="2600" b="1" dirty="0" smtClean="0">
                <a:solidFill>
                  <a:schemeClr val="tx1"/>
                </a:solidFill>
                <a:latin typeface="Arial" panose="020B0604020202020204" pitchFamily="34" charset="0"/>
                <a:ea typeface="Verdana" panose="020B0604030504040204" pitchFamily="34" charset="0"/>
                <a:cs typeface="Arial" panose="020B0604020202020204" pitchFamily="34" charset="0"/>
              </a:rPr>
              <a:t>Hesap sahibinin adları, telefon numaraları ve adresleri</a:t>
            </a:r>
            <a:endParaRPr lang="en-GB" sz="2600" b="1" dirty="0" smtClean="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tr-TR" sz="2600" b="1" dirty="0" smtClean="0">
                <a:solidFill>
                  <a:schemeClr val="tx1"/>
                </a:solidFill>
                <a:latin typeface="Arial" panose="020B0604020202020204" pitchFamily="34" charset="0"/>
                <a:ea typeface="Verdana" panose="020B0604030504040204" pitchFamily="34" charset="0"/>
                <a:cs typeface="Arial" panose="020B0604020202020204" pitchFamily="34" charset="0"/>
              </a:rPr>
              <a:t>Sosyal güvenlik numaraları</a:t>
            </a:r>
            <a:endPar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tr-TR" sz="2600" b="1" dirty="0" smtClean="0">
                <a:solidFill>
                  <a:schemeClr val="tx1"/>
                </a:solidFill>
                <a:latin typeface="Arial" panose="020B0604020202020204" pitchFamily="34" charset="0"/>
                <a:ea typeface="Verdana" panose="020B0604030504040204" pitchFamily="34" charset="0"/>
                <a:cs typeface="Arial" panose="020B0604020202020204" pitchFamily="34" charset="0"/>
              </a:rPr>
              <a:t>Fatura adresleri</a:t>
            </a:r>
            <a:endPar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tr-TR" sz="2600" b="1" dirty="0" smtClean="0">
                <a:solidFill>
                  <a:schemeClr val="tx1"/>
                </a:solidFill>
                <a:latin typeface="Arial" panose="020B0604020202020204" pitchFamily="34" charset="0"/>
                <a:ea typeface="Verdana" panose="020B0604030504040204" pitchFamily="34" charset="0"/>
                <a:cs typeface="Arial" panose="020B0604020202020204" pitchFamily="34" charset="0"/>
              </a:rPr>
              <a:t>Bağlantılı e-posta adres</a:t>
            </a:r>
            <a:r>
              <a:rPr lang="en-GB" sz="2600" b="1" dirty="0" smtClean="0">
                <a:solidFill>
                  <a:schemeClr val="tx1"/>
                </a:solidFill>
                <a:latin typeface="Arial" panose="020B0604020202020204" pitchFamily="34" charset="0"/>
                <a:ea typeface="Verdana" panose="020B0604030504040204" pitchFamily="34" charset="0"/>
                <a:cs typeface="Arial" panose="020B0604020202020204" pitchFamily="34" charset="0"/>
              </a:rPr>
              <a:t>(</a:t>
            </a:r>
            <a:r>
              <a:rPr lang="tr-TR" sz="2600" b="1" dirty="0" err="1" smtClean="0">
                <a:solidFill>
                  <a:schemeClr val="tx1"/>
                </a:solidFill>
                <a:latin typeface="Arial" panose="020B0604020202020204" pitchFamily="34" charset="0"/>
                <a:ea typeface="Verdana" panose="020B0604030504040204" pitchFamily="34" charset="0"/>
                <a:cs typeface="Arial" panose="020B0604020202020204" pitchFamily="34" charset="0"/>
              </a:rPr>
              <a:t>leri</a:t>
            </a:r>
            <a:r>
              <a:rPr lang="en-GB" sz="2600" b="1" dirty="0" smtClean="0">
                <a:solidFill>
                  <a:schemeClr val="tx1"/>
                </a:solidFill>
                <a:latin typeface="Arial" panose="020B0604020202020204" pitchFamily="34" charset="0"/>
                <a:ea typeface="Verdana" panose="020B0604030504040204" pitchFamily="34" charset="0"/>
                <a:cs typeface="Arial" panose="020B0604020202020204" pitchFamily="34" charset="0"/>
              </a:rPr>
              <a:t>)</a:t>
            </a:r>
            <a:endPar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tr-TR" sz="2600" b="1" dirty="0" smtClean="0">
                <a:solidFill>
                  <a:schemeClr val="tx1"/>
                </a:solidFill>
                <a:latin typeface="Arial" panose="020B0604020202020204" pitchFamily="34" charset="0"/>
                <a:ea typeface="Verdana" panose="020B0604030504040204" pitchFamily="34" charset="0"/>
                <a:cs typeface="Arial" panose="020B0604020202020204" pitchFamily="34" charset="0"/>
              </a:rPr>
              <a:t>Oluşturulma tarihi</a:t>
            </a:r>
            <a:endPar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n-GB" sz="2600" b="1" dirty="0" smtClean="0">
                <a:solidFill>
                  <a:schemeClr val="tx1"/>
                </a:solidFill>
                <a:latin typeface="Arial" panose="020B0604020202020204" pitchFamily="34" charset="0"/>
                <a:ea typeface="Verdana" panose="020B0604030504040204" pitchFamily="34" charset="0"/>
                <a:cs typeface="Arial" panose="020B0604020202020204" pitchFamily="34" charset="0"/>
              </a:rPr>
              <a:t>(</a:t>
            </a:r>
            <a:r>
              <a:rPr lang="tr-TR" sz="2600" b="1" dirty="0" smtClean="0">
                <a:solidFill>
                  <a:schemeClr val="tx1"/>
                </a:solidFill>
                <a:latin typeface="Arial" panose="020B0604020202020204" pitchFamily="34" charset="0"/>
                <a:ea typeface="Verdana" panose="020B0604030504040204" pitchFamily="34" charset="0"/>
                <a:cs typeface="Arial" panose="020B0604020202020204" pitchFamily="34" charset="0"/>
              </a:rPr>
              <a:t>mevcutsa</a:t>
            </a:r>
            <a:r>
              <a:rPr lang="en-GB" sz="2600" b="1" dirty="0" smtClean="0">
                <a:solidFill>
                  <a:schemeClr val="tx1"/>
                </a:solidFill>
                <a:latin typeface="Arial" panose="020B0604020202020204" pitchFamily="34" charset="0"/>
                <a:ea typeface="Verdana" panose="020B0604030504040204" pitchFamily="34" charset="0"/>
                <a:cs typeface="Arial" panose="020B0604020202020204" pitchFamily="34" charset="0"/>
              </a:rPr>
              <a:t>) </a:t>
            </a:r>
            <a:r>
              <a:rPr lang="tr-TR" sz="2600" b="1" dirty="0" smtClean="0">
                <a:solidFill>
                  <a:schemeClr val="tx1"/>
                </a:solidFill>
                <a:latin typeface="Arial" panose="020B0604020202020204" pitchFamily="34" charset="0"/>
                <a:ea typeface="Verdana" panose="020B0604030504040204" pitchFamily="34" charset="0"/>
                <a:cs typeface="Arial" panose="020B0604020202020204" pitchFamily="34" charset="0"/>
              </a:rPr>
              <a:t>Kapanış saati</a:t>
            </a:r>
            <a:endPar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tr-TR" sz="2600" b="1" dirty="0" smtClean="0">
                <a:solidFill>
                  <a:schemeClr val="tx1"/>
                </a:solidFill>
                <a:latin typeface="Arial" panose="020B0604020202020204" pitchFamily="34" charset="0"/>
                <a:ea typeface="Verdana" panose="020B0604030504040204" pitchFamily="34" charset="0"/>
                <a:cs typeface="Arial" panose="020B0604020202020204" pitchFamily="34" charset="0"/>
              </a:rPr>
              <a:t>Tüm</a:t>
            </a:r>
            <a:r>
              <a:rPr lang="en-GB" sz="2600" b="1" dirty="0" smtClean="0">
                <a:solidFill>
                  <a:schemeClr val="tx1"/>
                </a:solidFill>
                <a:latin typeface="Arial" panose="020B0604020202020204" pitchFamily="34" charset="0"/>
                <a:ea typeface="Verdana" panose="020B0604030504040204" pitchFamily="34" charset="0"/>
                <a:cs typeface="Arial" panose="020B0604020202020204" pitchFamily="34" charset="0"/>
              </a:rPr>
              <a:t> </a:t>
            </a:r>
            <a:r>
              <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rPr>
              <a:t>IP </a:t>
            </a:r>
            <a:r>
              <a:rPr lang="tr-TR" sz="2600" b="1" dirty="0" smtClean="0">
                <a:solidFill>
                  <a:schemeClr val="tx1"/>
                </a:solidFill>
                <a:latin typeface="Arial" panose="020B0604020202020204" pitchFamily="34" charset="0"/>
                <a:ea typeface="Verdana" panose="020B0604030504040204" pitchFamily="34" charset="0"/>
                <a:cs typeface="Arial" panose="020B0604020202020204" pitchFamily="34" charset="0"/>
              </a:rPr>
              <a:t>adresleri ve her giriş bilgileri</a:t>
            </a:r>
          </a:p>
          <a:p>
            <a:pPr algn="ctr"/>
            <a:r>
              <a:rPr lang="tr-TR" sz="2600" b="1" dirty="0" smtClean="0">
                <a:solidFill>
                  <a:schemeClr val="tx1"/>
                </a:solidFill>
                <a:latin typeface="Arial" panose="020B0604020202020204" pitchFamily="34" charset="0"/>
                <a:ea typeface="Verdana" panose="020B0604030504040204" pitchFamily="34" charset="0"/>
                <a:cs typeface="Arial" panose="020B0604020202020204" pitchFamily="34" charset="0"/>
              </a:rPr>
              <a:t>Kullanılan yönlendirici ve her türlü cihazların MAC adresleri </a:t>
            </a:r>
          </a:p>
          <a:p>
            <a:pPr algn="ctr"/>
            <a:r>
              <a:rPr lang="tr-TR" sz="2600" b="1" dirty="0" smtClean="0">
                <a:solidFill>
                  <a:schemeClr val="tx1"/>
                </a:solidFill>
                <a:latin typeface="Arial" panose="020B0604020202020204" pitchFamily="34" charset="0"/>
                <a:ea typeface="Verdana" panose="020B0604030504040204" pitchFamily="34" charset="0"/>
                <a:cs typeface="Arial" panose="020B0604020202020204" pitchFamily="34" charset="0"/>
              </a:rPr>
              <a:t>Bu hesapların yaşam döngü geçmişi</a:t>
            </a:r>
            <a:endPar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tr-TR" sz="2600" b="1" dirty="0" smtClean="0">
                <a:solidFill>
                  <a:schemeClr val="tx1"/>
                </a:solidFill>
                <a:latin typeface="Arial" panose="020B0604020202020204" pitchFamily="34" charset="0"/>
                <a:ea typeface="Verdana" panose="020B0604030504040204" pitchFamily="34" charset="0"/>
                <a:cs typeface="Arial" panose="020B0604020202020204" pitchFamily="34" charset="0"/>
              </a:rPr>
              <a:t>İşlemlerin Geçmişi: saatler</a:t>
            </a:r>
            <a:r>
              <a:rPr lang="en-GB" sz="2600" b="1" dirty="0" smtClean="0">
                <a:solidFill>
                  <a:schemeClr val="tx1"/>
                </a:solidFill>
                <a:latin typeface="Arial" panose="020B0604020202020204" pitchFamily="34" charset="0"/>
                <a:ea typeface="Verdana" panose="020B0604030504040204" pitchFamily="34" charset="0"/>
                <a:cs typeface="Arial" panose="020B0604020202020204" pitchFamily="34" charset="0"/>
              </a:rPr>
              <a:t>, </a:t>
            </a:r>
            <a:r>
              <a:rPr lang="tr-TR" sz="2600" b="1" dirty="0" smtClean="0">
                <a:solidFill>
                  <a:schemeClr val="tx1"/>
                </a:solidFill>
                <a:latin typeface="Arial" panose="020B0604020202020204" pitchFamily="34" charset="0"/>
                <a:ea typeface="Verdana" panose="020B0604030504040204" pitchFamily="34" charset="0"/>
                <a:cs typeface="Arial" panose="020B0604020202020204" pitchFamily="34" charset="0"/>
              </a:rPr>
              <a:t>tarihler</a:t>
            </a:r>
            <a:r>
              <a:rPr lang="en-GB" sz="2600" b="1" dirty="0" smtClean="0">
                <a:solidFill>
                  <a:schemeClr val="tx1"/>
                </a:solidFill>
                <a:latin typeface="Arial" panose="020B0604020202020204" pitchFamily="34" charset="0"/>
                <a:ea typeface="Verdana" panose="020B0604030504040204" pitchFamily="34" charset="0"/>
                <a:cs typeface="Arial" panose="020B0604020202020204" pitchFamily="34" charset="0"/>
              </a:rPr>
              <a:t>, </a:t>
            </a:r>
            <a:r>
              <a:rPr lang="tr-TR" sz="2600" b="1" dirty="0" smtClean="0">
                <a:solidFill>
                  <a:schemeClr val="tx1"/>
                </a:solidFill>
                <a:latin typeface="Arial" panose="020B0604020202020204" pitchFamily="34" charset="0"/>
                <a:ea typeface="Verdana" panose="020B0604030504040204" pitchFamily="34" charset="0"/>
                <a:cs typeface="Arial" panose="020B0604020202020204" pitchFamily="34" charset="0"/>
              </a:rPr>
              <a:t>miktar</a:t>
            </a:r>
            <a:r>
              <a:rPr lang="en-GB" sz="2600" b="1" dirty="0" smtClean="0">
                <a:solidFill>
                  <a:schemeClr val="tx1"/>
                </a:solidFill>
                <a:latin typeface="Arial" panose="020B0604020202020204" pitchFamily="34" charset="0"/>
                <a:ea typeface="Verdana" panose="020B0604030504040204" pitchFamily="34" charset="0"/>
                <a:cs typeface="Arial" panose="020B0604020202020204" pitchFamily="34" charset="0"/>
              </a:rPr>
              <a:t>, </a:t>
            </a:r>
            <a:r>
              <a:rPr lang="tr-TR" sz="2600" b="1" dirty="0" smtClean="0">
                <a:solidFill>
                  <a:schemeClr val="tx1"/>
                </a:solidFill>
                <a:latin typeface="Arial" panose="020B0604020202020204" pitchFamily="34" charset="0"/>
                <a:ea typeface="Verdana" panose="020B0604030504040204" pitchFamily="34" charset="0"/>
                <a:cs typeface="Arial" panose="020B0604020202020204" pitchFamily="34" charset="0"/>
              </a:rPr>
              <a:t>türler</a:t>
            </a:r>
            <a:endPar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tr-TR" sz="2600" b="1" dirty="0" smtClean="0">
                <a:solidFill>
                  <a:schemeClr val="tx1"/>
                </a:solidFill>
                <a:latin typeface="Arial" panose="020B0604020202020204" pitchFamily="34" charset="0"/>
                <a:ea typeface="Verdana" panose="020B0604030504040204" pitchFamily="34" charset="0"/>
                <a:cs typeface="Arial" panose="020B0604020202020204" pitchFamily="34" charset="0"/>
              </a:rPr>
              <a:t>Mali araçlar</a:t>
            </a:r>
            <a:endParaRPr lang="en-GB" sz="2600" b="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DC85F820-B478-4E95-9A0F-524F0193911D}"/>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3200" b="1" dirty="0" smtClean="0"/>
              <a:t>Atfetme İle İlgili Zorluk</a:t>
            </a:r>
            <a:endParaRPr lang="en-GB" sz="3200" b="1" dirty="0"/>
          </a:p>
        </p:txBody>
      </p:sp>
      <p:pic>
        <p:nvPicPr>
          <p:cNvPr id="5" name="Picture 4">
            <a:extLst>
              <a:ext uri="{FF2B5EF4-FFF2-40B4-BE49-F238E27FC236}">
                <a16:creationId xmlns:a16="http://schemas.microsoft.com/office/drawing/2014/main" id="{EDC92F54-C5D9-49E6-8DDA-7C8C86FDB29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a:extLst>
              <a:ext uri="{FF2B5EF4-FFF2-40B4-BE49-F238E27FC236}">
                <a16:creationId xmlns:a16="http://schemas.microsoft.com/office/drawing/2014/main" id="{02F68566-533C-408C-B8BC-9FBF88DC3EC2}"/>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6FA3C23F-4910-4D2A-B110-ACFE3B748660}"/>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1599454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694" y="2935539"/>
            <a:ext cx="9125306" cy="2538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3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Bugüne kadar hiçbir tutuklama olmamıştır</a:t>
            </a:r>
            <a:r>
              <a:rPr lang="en-GB" sz="3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endParaRPr lang="en-GB" sz="3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44881" y="1828801"/>
            <a:ext cx="3288352" cy="1705928"/>
          </a:xfrm>
          <a:prstGeom prst="rect">
            <a:avLst/>
          </a:prstGeom>
        </p:spPr>
      </p:pic>
      <p:sp>
        <p:nvSpPr>
          <p:cNvPr id="5" name="Rectangle 4">
            <a:extLst>
              <a:ext uri="{FF2B5EF4-FFF2-40B4-BE49-F238E27FC236}">
                <a16:creationId xmlns:a16="http://schemas.microsoft.com/office/drawing/2014/main" id="{118602B5-6286-486C-8ED6-C6D94618A98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3200" b="1" dirty="0" smtClean="0"/>
              <a:t>Atfetme İle İlgili Zorluk</a:t>
            </a:r>
            <a:endParaRPr lang="en-GB" sz="3200" b="1" dirty="0"/>
          </a:p>
        </p:txBody>
      </p:sp>
      <p:pic>
        <p:nvPicPr>
          <p:cNvPr id="6" name="Picture 4">
            <a:extLst>
              <a:ext uri="{FF2B5EF4-FFF2-40B4-BE49-F238E27FC236}">
                <a16:creationId xmlns:a16="http://schemas.microsoft.com/office/drawing/2014/main" id="{551F3720-C479-4212-A4E0-991E0E5AFC3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a:extLst>
              <a:ext uri="{FF2B5EF4-FFF2-40B4-BE49-F238E27FC236}">
                <a16:creationId xmlns:a16="http://schemas.microsoft.com/office/drawing/2014/main" id="{25B5A3E2-759B-4578-A66F-F070CEC8EB73}"/>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992CDF6A-1E76-45DD-80D3-1E8755625885}"/>
              </a:ext>
            </a:extLst>
          </p:cNvPr>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477674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solidFill>
                  <a:schemeClr val="bg1"/>
                </a:solidFill>
              </a:rPr>
              <a:t>Adli</a:t>
            </a:r>
            <a:r>
              <a:rPr lang="en-GB" sz="3200" b="1" dirty="0">
                <a:solidFill>
                  <a:schemeClr val="bg1"/>
                </a:solidFill>
              </a:rPr>
              <a:t> </a:t>
            </a:r>
            <a:r>
              <a:rPr lang="en-GB" sz="3200" b="1" dirty="0" err="1">
                <a:solidFill>
                  <a:schemeClr val="bg1"/>
                </a:solidFill>
              </a:rPr>
              <a:t>Personel</a:t>
            </a:r>
            <a:r>
              <a:rPr lang="en-GB" sz="3200" b="1" dirty="0">
                <a:solidFill>
                  <a:schemeClr val="bg1"/>
                </a:solidFill>
              </a:rPr>
              <a:t> </a:t>
            </a:r>
            <a:r>
              <a:rPr lang="en-GB" sz="3200" b="1" dirty="0" err="1">
                <a:solidFill>
                  <a:schemeClr val="bg1"/>
                </a:solidFill>
              </a:rPr>
              <a:t>için</a:t>
            </a:r>
            <a:r>
              <a:rPr lang="en-GB" sz="3200" b="1" dirty="0">
                <a:solidFill>
                  <a:schemeClr val="bg1"/>
                </a:solidFill>
              </a:rPr>
              <a:t> Uluslararası </a:t>
            </a:r>
            <a:r>
              <a:rPr lang="en-GB" sz="3200" b="1" dirty="0" err="1">
                <a:solidFill>
                  <a:schemeClr val="bg1"/>
                </a:solidFill>
              </a:rPr>
              <a:t>İşbirliğine</a:t>
            </a:r>
            <a:r>
              <a:rPr lang="en-GB" sz="3200" b="1" dirty="0">
                <a:solidFill>
                  <a:schemeClr val="bg1"/>
                </a:solidFill>
              </a:rPr>
              <a:t> </a:t>
            </a:r>
            <a:r>
              <a:rPr lang="en-GB" sz="3200" b="1" dirty="0" err="1">
                <a:solidFill>
                  <a:schemeClr val="bg1"/>
                </a:solidFill>
              </a:rPr>
              <a:t>İlişkin</a:t>
            </a:r>
            <a:r>
              <a:rPr lang="en-GB" sz="3200" b="1" dirty="0">
                <a:solidFill>
                  <a:schemeClr val="bg1"/>
                </a:solidFill>
              </a:rPr>
              <a:t> </a:t>
            </a:r>
            <a:r>
              <a:rPr lang="en-GB" sz="3200" b="1" dirty="0" err="1">
                <a:solidFill>
                  <a:schemeClr val="bg1"/>
                </a:solidFill>
              </a:rPr>
              <a:t>Uzmanlık</a:t>
            </a:r>
            <a:r>
              <a:rPr lang="en-GB" sz="3200" b="1" dirty="0">
                <a:solidFill>
                  <a:schemeClr val="bg1"/>
                </a:solidFill>
              </a:rPr>
              <a:t> </a:t>
            </a:r>
            <a:r>
              <a:rPr lang="en-GB" sz="3200" b="1" dirty="0" err="1" smtClean="0">
                <a:solidFill>
                  <a:schemeClr val="bg1"/>
                </a:solidFill>
              </a:rPr>
              <a:t>Eğitim</a:t>
            </a:r>
            <a:r>
              <a:rPr lang="tr-TR" sz="3200" b="1" dirty="0" smtClean="0">
                <a:solidFill>
                  <a:schemeClr val="bg1"/>
                </a:solidFill>
              </a:rPr>
              <a:t>i</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8267075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err="1">
                <a:solidFill>
                  <a:schemeClr val="bg1"/>
                </a:solidFill>
              </a:rPr>
              <a:t>Adli</a:t>
            </a:r>
            <a:r>
              <a:rPr lang="en-GB" sz="3200" b="1" dirty="0">
                <a:solidFill>
                  <a:schemeClr val="bg1"/>
                </a:solidFill>
              </a:rPr>
              <a:t> </a:t>
            </a:r>
            <a:r>
              <a:rPr lang="en-GB" sz="3200" b="1" dirty="0" err="1">
                <a:solidFill>
                  <a:schemeClr val="bg1"/>
                </a:solidFill>
              </a:rPr>
              <a:t>Personel</a:t>
            </a:r>
            <a:r>
              <a:rPr lang="en-GB" sz="3200" b="1" dirty="0">
                <a:solidFill>
                  <a:schemeClr val="bg1"/>
                </a:solidFill>
              </a:rPr>
              <a:t> </a:t>
            </a:r>
            <a:r>
              <a:rPr lang="en-GB" sz="3200" b="1" dirty="0" err="1">
                <a:solidFill>
                  <a:schemeClr val="bg1"/>
                </a:solidFill>
              </a:rPr>
              <a:t>için</a:t>
            </a:r>
            <a:r>
              <a:rPr lang="en-GB" sz="3200" b="1" dirty="0">
                <a:solidFill>
                  <a:schemeClr val="bg1"/>
                </a:solidFill>
              </a:rPr>
              <a:t> Uluslararası </a:t>
            </a:r>
            <a:r>
              <a:rPr lang="en-GB" sz="3200" b="1" dirty="0" err="1">
                <a:solidFill>
                  <a:schemeClr val="bg1"/>
                </a:solidFill>
              </a:rPr>
              <a:t>İşbirliğine</a:t>
            </a:r>
            <a:r>
              <a:rPr lang="en-GB" sz="3200" b="1" dirty="0">
                <a:solidFill>
                  <a:schemeClr val="bg1"/>
                </a:solidFill>
              </a:rPr>
              <a:t> </a:t>
            </a:r>
            <a:r>
              <a:rPr lang="en-GB" sz="3200" b="1" dirty="0" err="1">
                <a:solidFill>
                  <a:schemeClr val="bg1"/>
                </a:solidFill>
              </a:rPr>
              <a:t>İlişkin</a:t>
            </a:r>
            <a:r>
              <a:rPr lang="en-GB" sz="3200" b="1" dirty="0">
                <a:solidFill>
                  <a:schemeClr val="bg1"/>
                </a:solidFill>
              </a:rPr>
              <a:t> </a:t>
            </a:r>
            <a:r>
              <a:rPr lang="en-GB" sz="3200" b="1" dirty="0" err="1">
                <a:solidFill>
                  <a:schemeClr val="bg1"/>
                </a:solidFill>
              </a:rPr>
              <a:t>Uzmanlık</a:t>
            </a:r>
            <a:r>
              <a:rPr lang="en-GB" sz="3200" b="1" dirty="0">
                <a:solidFill>
                  <a:schemeClr val="bg1"/>
                </a:solidFill>
              </a:rPr>
              <a:t> </a:t>
            </a:r>
            <a:r>
              <a:rPr lang="en-GB" sz="3200" b="1" dirty="0" err="1" smtClean="0">
                <a:solidFill>
                  <a:schemeClr val="bg1"/>
                </a:solidFill>
              </a:rPr>
              <a:t>Eğitim</a:t>
            </a:r>
            <a:r>
              <a:rPr lang="tr-TR" sz="3200" b="1" dirty="0" smtClean="0">
                <a:solidFill>
                  <a:schemeClr val="bg1"/>
                </a:solidFill>
              </a:rPr>
              <a:t>i</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274195"/>
          </a:xfrm>
          <a:prstGeom prst="rect">
            <a:avLst/>
          </a:prstGeom>
        </p:spPr>
        <p:txBody>
          <a:bodyPr wrap="square">
            <a:spAutoFit/>
          </a:bodyPr>
          <a:lstStyle/>
          <a:p>
            <a:pPr algn="ctr" eaLnBrk="1" hangingPunct="1">
              <a:lnSpc>
                <a:spcPct val="80000"/>
              </a:lnSpc>
            </a:pPr>
            <a:endParaRPr lang="en-GB" sz="3200" b="1" dirty="0">
              <a:ea typeface="ＭＳ Ｐゴシック" charset="0"/>
            </a:endParaRPr>
          </a:p>
          <a:p>
            <a:pPr algn="ctr" eaLnBrk="1" hangingPunct="1">
              <a:lnSpc>
                <a:spcPct val="80000"/>
              </a:lnSpc>
            </a:pPr>
            <a:r>
              <a:rPr lang="tr-TR" sz="3200" b="1" dirty="0" smtClean="0">
                <a:ea typeface="ＭＳ Ｐゴシック" charset="0"/>
              </a:rPr>
              <a:t>Özet</a:t>
            </a:r>
            <a:endParaRPr lang="en-GB" sz="3200" b="1" dirty="0"/>
          </a:p>
          <a:p>
            <a:pPr algn="ctr">
              <a:lnSpc>
                <a:spcPct val="80000"/>
              </a:lnSpc>
            </a:pPr>
            <a:endParaRPr lang="en-GB" sz="3200" b="1" dirty="0"/>
          </a:p>
        </p:txBody>
      </p:sp>
    </p:spTree>
    <p:extLst>
      <p:ext uri="{BB962C8B-B14F-4D97-AF65-F5344CB8AC3E}">
        <p14:creationId xmlns:p14="http://schemas.microsoft.com/office/powerpoint/2010/main" val="41676915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pitchFamily="34" charset="-128"/>
              </a:rPr>
              <a:t>Özet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0F8F911-DA48-43FF-BCC6-0A32085C85C6}"/>
              </a:ext>
            </a:extLst>
          </p:cNvPr>
          <p:cNvSpPr/>
          <p:nvPr/>
        </p:nvSpPr>
        <p:spPr>
          <a:xfrm>
            <a:off x="211015" y="1193778"/>
            <a:ext cx="4677508" cy="4154984"/>
          </a:xfrm>
          <a:prstGeom prst="rect">
            <a:avLst/>
          </a:prstGeom>
        </p:spPr>
        <p:txBody>
          <a:bodyPr wrap="square">
            <a:spAutoFit/>
          </a:bodyPr>
          <a:lstStyle/>
          <a:p>
            <a:pPr marL="342900" indent="-342900" algn="just">
              <a:lnSpc>
                <a:spcPct val="80000"/>
              </a:lnSpc>
              <a:buFont typeface="Wingdings" pitchFamily="2" charset="2"/>
              <a:buChar char="ü"/>
            </a:pPr>
            <a:r>
              <a:rPr lang="tr-TR" sz="2200" i="1" dirty="0" smtClean="0"/>
              <a:t>Siber suç ve elektronik delil ile ilgili uluslararası işbirliğine ilişkin temel zorlukları fark edebilecekler</a:t>
            </a:r>
          </a:p>
          <a:p>
            <a:pPr marL="342900" indent="-342900" algn="just">
              <a:lnSpc>
                <a:spcPct val="80000"/>
              </a:lnSpc>
              <a:buFont typeface="Wingdings" pitchFamily="2" charset="2"/>
              <a:buChar char="ü"/>
            </a:pPr>
            <a:endParaRPr lang="tr-TR" sz="2200" i="1" dirty="0" smtClean="0"/>
          </a:p>
          <a:p>
            <a:pPr marL="342900" indent="-342900" algn="just">
              <a:lnSpc>
                <a:spcPct val="80000"/>
              </a:lnSpc>
              <a:buFont typeface="Wingdings" pitchFamily="2" charset="2"/>
              <a:buChar char="ü"/>
            </a:pPr>
            <a:r>
              <a:rPr lang="tr-TR" sz="2200" i="1" dirty="0" smtClean="0"/>
              <a:t>Uluslararası işbirliği ile ilgili başlıca zorlukların yarattığı  pratik uygulamaları tespit edebilecekler</a:t>
            </a:r>
          </a:p>
          <a:p>
            <a:pPr marL="342900" indent="-342900" algn="just">
              <a:lnSpc>
                <a:spcPct val="80000"/>
              </a:lnSpc>
              <a:buFont typeface="Wingdings" pitchFamily="2" charset="2"/>
              <a:buChar char="ü"/>
            </a:pPr>
            <a:endParaRPr lang="tr-TR" sz="2200" i="1" dirty="0" smtClean="0"/>
          </a:p>
          <a:p>
            <a:pPr marL="342900" indent="-342900" algn="just">
              <a:lnSpc>
                <a:spcPct val="80000"/>
              </a:lnSpc>
              <a:buFont typeface="Wingdings" pitchFamily="2" charset="2"/>
              <a:buChar char="ü"/>
            </a:pPr>
            <a:r>
              <a:rPr lang="tr-TR" sz="2200" i="1" dirty="0" smtClean="0"/>
              <a:t>Uluslararası işbirliğine ilişkin zorluklarla başa çıkmak için olası çözümleri keşfedebileceklerdir</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endParaRPr lang="en-GB" sz="2200" i="1" dirty="0"/>
          </a:p>
        </p:txBody>
      </p:sp>
    </p:spTree>
    <p:extLst>
      <p:ext uri="{BB962C8B-B14F-4D97-AF65-F5344CB8AC3E}">
        <p14:creationId xmlns:p14="http://schemas.microsoft.com/office/powerpoint/2010/main" val="37327828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a:solidFill>
                  <a:schemeClr val="bg1"/>
                </a:solidFill>
              </a:rPr>
              <a:t>Adli Personel için Uluslararası İşbirliğine İlişkin Uzmanlık </a:t>
            </a:r>
            <a:r>
              <a:rPr lang="tr-TR" sz="3200" b="1" dirty="0" smtClean="0">
                <a:solidFill>
                  <a:schemeClr val="bg1"/>
                </a:solidFill>
              </a:rPr>
              <a:t>Eğitimi</a:t>
            </a:r>
            <a:endParaRPr lang="fr-FR"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539882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3200" b="1" dirty="0" smtClean="0"/>
              <a:t>Hıza İlişkin Zorluk</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260279" y="872616"/>
            <a:ext cx="8374270" cy="5586145"/>
          </a:xfrm>
          <a:prstGeom prst="rect">
            <a:avLst/>
          </a:prstGeom>
        </p:spPr>
        <p:txBody>
          <a:bodyPr wrap="square">
            <a:spAutoFit/>
          </a:bodyPr>
          <a:lstStyle/>
          <a:p>
            <a:pPr marL="342900" indent="-342900" algn="just">
              <a:buFont typeface="Wingdings" pitchFamily="2" charset="2"/>
              <a:buChar char="Ø"/>
              <a:defRPr/>
            </a:pPr>
            <a:r>
              <a:rPr lang="tr-TR" altLang="en-US" sz="2100" b="1" dirty="0" smtClean="0">
                <a:ea typeface="Verdana" panose="020B0604030504040204" pitchFamily="34" charset="0"/>
                <a:cs typeface="Arial" panose="020B0604020202020204" pitchFamily="34" charset="0"/>
              </a:rPr>
              <a:t>Veri talepleri OLABİLDİĞİNCE ÇABUK şekilde yapılmalıdır çünkü: </a:t>
            </a: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tr-TR" altLang="en-US" sz="2100" dirty="0" smtClean="0">
                <a:ea typeface="Verdana" panose="020B0604030504040204" pitchFamily="34" charset="0"/>
                <a:cs typeface="Arial" panose="020B0604020202020204" pitchFamily="34" charset="0"/>
              </a:rPr>
              <a:t>bazı ülkelerde hizmet sağlayıcıları verileri sadece faturalandırma için gerekli süre boyunca tutmaktadır </a:t>
            </a: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tr-TR" altLang="en-US" sz="2100" dirty="0" smtClean="0">
                <a:ea typeface="Verdana" panose="020B0604030504040204" pitchFamily="34" charset="0"/>
                <a:cs typeface="Arial" panose="020B0604020202020204" pitchFamily="34" charset="0"/>
              </a:rPr>
              <a:t>veri depolamak maliyetlidir ve ücrete tabii olabilir </a:t>
            </a: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tr-TR" altLang="en-US" sz="2100" dirty="0">
                <a:ea typeface="Verdana" panose="020B0604030504040204" pitchFamily="34" charset="0"/>
                <a:cs typeface="Arial" panose="020B0604020202020204" pitchFamily="34" charset="0"/>
              </a:rPr>
              <a:t>v</a:t>
            </a:r>
            <a:r>
              <a:rPr lang="tr-TR" altLang="en-US" sz="2100" dirty="0" smtClean="0">
                <a:ea typeface="Verdana" panose="020B0604030504040204" pitchFamily="34" charset="0"/>
                <a:cs typeface="Arial" panose="020B0604020202020204" pitchFamily="34" charset="0"/>
              </a:rPr>
              <a:t>eriler nihayetinde iş sürecinin bir parçası olarak silinmektedir </a:t>
            </a: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tr-TR" altLang="en-US" sz="2100" dirty="0" smtClean="0">
                <a:ea typeface="Verdana" panose="020B0604030504040204" pitchFamily="34" charset="0"/>
                <a:cs typeface="Arial" panose="020B0604020202020204" pitchFamily="34" charset="0"/>
              </a:rPr>
              <a:t>bazı ülkeler (İngiltere, Sırbistan gibi), hizmet sağlayıcılarının verileri genellikle 12 aya kadar olmak üzere belirli bir süre için korumasını gerektirmektedir</a:t>
            </a: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endParaRPr lang="en-GB" altLang="en-US"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tr-TR" altLang="en-US" sz="2100" dirty="0" smtClean="0">
                <a:ea typeface="Verdana" panose="020B0604030504040204" pitchFamily="34" charset="0"/>
                <a:cs typeface="Arial" panose="020B0604020202020204" pitchFamily="34" charset="0"/>
              </a:rPr>
              <a:t>2006 yılı AB Veri Koruma Direktifi, ayrım gözetmeyen önlemler ve gizlilik haklarının ihlali sebebiyle 2014 yılında geçersiz olarak ilan edilmiştir fakat şu an eleştirilere maruz kalmıştır ve tekrar uygulanması değerlendirilmektedir </a:t>
            </a:r>
            <a:endParaRPr lang="en-GB" altLang="en-US" sz="21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187943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3200" b="1" dirty="0" smtClean="0"/>
              <a:t>Hıza İlişkin Zorluk</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3970318"/>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tr-TR" altLang="en-US" sz="2800" b="1" dirty="0" smtClean="0">
                <a:ea typeface="Verdana" panose="020B0604030504040204" pitchFamily="34" charset="0"/>
                <a:cs typeface="Arial" panose="020B0604020202020204" pitchFamily="34" charset="0"/>
              </a:rPr>
              <a:t>Zorluk</a:t>
            </a:r>
            <a:r>
              <a:rPr lang="en-GB" altLang="en-US" sz="2800" b="1" dirty="0" smtClean="0">
                <a:ea typeface="Verdana" panose="020B0604030504040204" pitchFamily="34" charset="0"/>
                <a:cs typeface="Arial" panose="020B0604020202020204" pitchFamily="34" charset="0"/>
              </a:rPr>
              <a:t>? </a:t>
            </a: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defRPr/>
            </a:pPr>
            <a:endParaRPr lang="en-GB" altLang="en-US" sz="2800" b="1" dirty="0">
              <a:ea typeface="Verdana" panose="020B0604030504040204" pitchFamily="34" charset="0"/>
              <a:cs typeface="Arial" panose="020B0604020202020204" pitchFamily="34" charset="0"/>
            </a:endParaRPr>
          </a:p>
          <a:p>
            <a:pPr algn="ctr">
              <a:defRPr/>
            </a:pPr>
            <a:endParaRPr lang="en-GB" altLang="en-US" sz="2800" b="1" dirty="0">
              <a:ea typeface="Verdana" panose="020B0604030504040204" pitchFamily="34" charset="0"/>
              <a:cs typeface="Arial" panose="020B0604020202020204" pitchFamily="34" charset="0"/>
            </a:endParaRPr>
          </a:p>
          <a:p>
            <a:pPr algn="ctr">
              <a:defRPr/>
            </a:pPr>
            <a:r>
              <a:rPr lang="tr-TR" altLang="en-US" sz="2800" dirty="0" smtClean="0">
                <a:ea typeface="Verdana" panose="020B0604030504040204" pitchFamily="34" charset="0"/>
                <a:cs typeface="Arial" panose="020B0604020202020204" pitchFamily="34" charset="0"/>
              </a:rPr>
              <a:t>Karşılıklı adli yardım süreçleri özü itibariyle yavaş işlemektedir…</a:t>
            </a: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2666030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t>Tanıdık Geliyor Mu</a:t>
            </a:r>
            <a:r>
              <a:rPr lang="en-GB" sz="3200" b="1" dirty="0" smtClean="0"/>
              <a:t>?</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pSp>
        <p:nvGrpSpPr>
          <p:cNvPr id="12" name="Group 11">
            <a:extLst>
              <a:ext uri="{FF2B5EF4-FFF2-40B4-BE49-F238E27FC236}">
                <a16:creationId xmlns:a16="http://schemas.microsoft.com/office/drawing/2014/main" id="{9F1762E3-A4DD-4917-9721-3074D35F23B6}"/>
              </a:ext>
            </a:extLst>
          </p:cNvPr>
          <p:cNvGrpSpPr/>
          <p:nvPr/>
        </p:nvGrpSpPr>
        <p:grpSpPr>
          <a:xfrm>
            <a:off x="120630" y="1072093"/>
            <a:ext cx="8422154" cy="5727336"/>
            <a:chOff x="110285" y="1016366"/>
            <a:chExt cx="8422154" cy="5727336"/>
          </a:xfrm>
        </p:grpSpPr>
        <p:sp>
          <p:nvSpPr>
            <p:cNvPr id="16" name="Rectangle 15">
              <a:extLst>
                <a:ext uri="{FF2B5EF4-FFF2-40B4-BE49-F238E27FC236}">
                  <a16:creationId xmlns:a16="http://schemas.microsoft.com/office/drawing/2014/main" id="{BFBFCB50-8778-4C6B-B766-4DC21C792359}"/>
                </a:ext>
              </a:extLst>
            </p:cNvPr>
            <p:cNvSpPr/>
            <p:nvPr/>
          </p:nvSpPr>
          <p:spPr>
            <a:xfrm>
              <a:off x="110285" y="1953655"/>
              <a:ext cx="2006380" cy="1020088"/>
            </a:xfrm>
            <a:prstGeom prst="rect">
              <a:avLst/>
            </a:prstGeom>
            <a:noFill/>
            <a:ln>
              <a:solidFill>
                <a:srgbClr val="2E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2400" b="1" dirty="0" smtClean="0">
                  <a:solidFill>
                    <a:srgbClr val="2E618E"/>
                  </a:solidFill>
                  <a:latin typeface="Verdana" panose="020B0604030504040204" pitchFamily="34" charset="0"/>
                  <a:ea typeface="Verdana" panose="020B0604030504040204" pitchFamily="34" charset="0"/>
                  <a:cs typeface="Verdana" panose="020B0604030504040204" pitchFamily="34" charset="0"/>
                </a:rPr>
                <a:t>Sıradan Bir Süreç</a:t>
              </a:r>
              <a:endParaRPr lang="en-GB" sz="2400" b="1" dirty="0">
                <a:solidFill>
                  <a:srgbClr val="2E618E"/>
                </a:solidFill>
                <a:latin typeface="Verdana" panose="020B0604030504040204" pitchFamily="34" charset="0"/>
                <a:ea typeface="Verdana" panose="020B0604030504040204" pitchFamily="34" charset="0"/>
                <a:cs typeface="Verdana" panose="020B0604030504040204" pitchFamily="34" charset="0"/>
              </a:endParaRPr>
            </a:p>
          </p:txBody>
        </p:sp>
        <p:sp>
          <p:nvSpPr>
            <p:cNvPr id="19" name="Right Arrow 1">
              <a:extLst>
                <a:ext uri="{FF2B5EF4-FFF2-40B4-BE49-F238E27FC236}">
                  <a16:creationId xmlns:a16="http://schemas.microsoft.com/office/drawing/2014/main" id="{3FD77482-A138-4B97-AFAE-29AF4BAF3277}"/>
                </a:ext>
              </a:extLst>
            </p:cNvPr>
            <p:cNvSpPr/>
            <p:nvPr/>
          </p:nvSpPr>
          <p:spPr bwMode="auto">
            <a:xfrm>
              <a:off x="524927" y="3488268"/>
              <a:ext cx="1439337"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tr-TR" sz="1800" b="1" i="0" u="none" strike="noStrike" cap="none" normalizeH="0" baseline="0" dirty="0" smtClean="0">
                  <a:ln>
                    <a:noFill/>
                  </a:ln>
                  <a:solidFill>
                    <a:srgbClr val="2E618E"/>
                  </a:solidFill>
                  <a:effectLst/>
                  <a:latin typeface="Arial" charset="0"/>
                </a:rPr>
                <a:t>Gelen</a:t>
              </a:r>
              <a:endParaRPr kumimoji="0" lang="en-GB" sz="1800" b="1" i="0" u="none" strike="noStrike" cap="none" normalizeH="0" baseline="0" dirty="0">
                <a:ln>
                  <a:noFill/>
                </a:ln>
                <a:solidFill>
                  <a:srgbClr val="2E618E"/>
                </a:solidFill>
                <a:effectLst/>
                <a:latin typeface="Arial" charset="0"/>
              </a:endParaRPr>
            </a:p>
          </p:txBody>
        </p:sp>
        <p:sp>
          <p:nvSpPr>
            <p:cNvPr id="20" name="Rectangle 19">
              <a:extLst>
                <a:ext uri="{FF2B5EF4-FFF2-40B4-BE49-F238E27FC236}">
                  <a16:creationId xmlns:a16="http://schemas.microsoft.com/office/drawing/2014/main" id="{58939A80-781E-4EDA-814A-B4443A8B4B5A}"/>
                </a:ext>
              </a:extLst>
            </p:cNvPr>
            <p:cNvSpPr/>
            <p:nvPr/>
          </p:nvSpPr>
          <p:spPr bwMode="auto">
            <a:xfrm>
              <a:off x="1964264" y="3255429"/>
              <a:ext cx="1449051"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tr-TR" sz="2000" b="1" i="0" u="none" strike="noStrike" cap="none" normalizeH="0" baseline="0" dirty="0" smtClean="0">
                  <a:ln>
                    <a:noFill/>
                  </a:ln>
                  <a:solidFill>
                    <a:srgbClr val="2E618E"/>
                  </a:solidFill>
                  <a:effectLst/>
                  <a:latin typeface="Arial" charset="0"/>
                </a:rPr>
                <a:t>Dışişleri Bakanlığı</a:t>
              </a:r>
              <a:endParaRPr kumimoji="0" lang="en-GB" sz="2000" b="1" i="0" u="none" strike="noStrike" cap="none" normalizeH="0" baseline="0" dirty="0">
                <a:ln>
                  <a:noFill/>
                </a:ln>
                <a:solidFill>
                  <a:srgbClr val="2E618E"/>
                </a:solidFill>
                <a:effectLst/>
                <a:latin typeface="Arial" charset="0"/>
              </a:endParaRPr>
            </a:p>
          </p:txBody>
        </p:sp>
        <p:sp>
          <p:nvSpPr>
            <p:cNvPr id="21" name="Rectangle 20">
              <a:extLst>
                <a:ext uri="{FF2B5EF4-FFF2-40B4-BE49-F238E27FC236}">
                  <a16:creationId xmlns:a16="http://schemas.microsoft.com/office/drawing/2014/main" id="{0FF6A004-F5E6-4516-A10B-EC4121922BF5}"/>
                </a:ext>
              </a:extLst>
            </p:cNvPr>
            <p:cNvSpPr/>
            <p:nvPr/>
          </p:nvSpPr>
          <p:spPr bwMode="auto">
            <a:xfrm>
              <a:off x="4511856"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tr-TR" sz="1400" b="1" i="0" u="none" strike="noStrike" cap="none" normalizeH="0" baseline="0" dirty="0" smtClean="0">
                  <a:ln>
                    <a:noFill/>
                  </a:ln>
                  <a:solidFill>
                    <a:srgbClr val="2E618E"/>
                  </a:solidFill>
                  <a:effectLst/>
                  <a:latin typeface="Arial" charset="0"/>
                </a:rPr>
                <a:t>Savcılık Genel Müdürlüğü</a:t>
              </a:r>
              <a:endParaRPr kumimoji="0" lang="en-GB" sz="1400" b="1" i="0" u="none" strike="noStrike" cap="none" normalizeH="0" baseline="0" dirty="0">
                <a:ln>
                  <a:noFill/>
                </a:ln>
                <a:solidFill>
                  <a:srgbClr val="2E618E"/>
                </a:solidFill>
                <a:effectLst/>
                <a:latin typeface="Arial" charset="0"/>
              </a:endParaRPr>
            </a:p>
          </p:txBody>
        </p:sp>
        <p:sp>
          <p:nvSpPr>
            <p:cNvPr id="22" name="Rectangle 21">
              <a:extLst>
                <a:ext uri="{FF2B5EF4-FFF2-40B4-BE49-F238E27FC236}">
                  <a16:creationId xmlns:a16="http://schemas.microsoft.com/office/drawing/2014/main" id="{EC6FD423-E9A1-4385-BE33-E14D31680CA4}"/>
                </a:ext>
              </a:extLst>
            </p:cNvPr>
            <p:cNvSpPr/>
            <p:nvPr/>
          </p:nvSpPr>
          <p:spPr bwMode="auto">
            <a:xfrm>
              <a:off x="4528792"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tr-TR" sz="1400" b="1" i="0" u="none" strike="noStrike" cap="none" normalizeH="0" baseline="0" dirty="0" smtClean="0">
                  <a:ln>
                    <a:noFill/>
                  </a:ln>
                  <a:solidFill>
                    <a:srgbClr val="2E618E"/>
                  </a:solidFill>
                  <a:effectLst/>
                  <a:latin typeface="Arial" charset="0"/>
                </a:rPr>
                <a:t>Savcı Atanır</a:t>
              </a:r>
              <a:endParaRPr kumimoji="0" lang="en-GB" sz="1400" b="1" i="0" u="none" strike="noStrike" cap="none" normalizeH="0" baseline="0" dirty="0">
                <a:ln>
                  <a:noFill/>
                </a:ln>
                <a:solidFill>
                  <a:srgbClr val="2E618E"/>
                </a:solidFill>
                <a:effectLst/>
                <a:latin typeface="Arial" charset="0"/>
              </a:endParaRPr>
            </a:p>
          </p:txBody>
        </p:sp>
        <p:sp>
          <p:nvSpPr>
            <p:cNvPr id="23" name="Right Arrow 10">
              <a:extLst>
                <a:ext uri="{FF2B5EF4-FFF2-40B4-BE49-F238E27FC236}">
                  <a16:creationId xmlns:a16="http://schemas.microsoft.com/office/drawing/2014/main" id="{613860FC-C73F-4E7A-B1CE-663AE6656EE3}"/>
                </a:ext>
              </a:extLst>
            </p:cNvPr>
            <p:cNvSpPr/>
            <p:nvPr/>
          </p:nvSpPr>
          <p:spPr bwMode="auto">
            <a:xfrm rot="5400000">
              <a:off x="2034109" y="4823883"/>
              <a:ext cx="130387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tr-TR" sz="1800" b="1" i="0" u="none" strike="noStrike" cap="none" normalizeH="0" baseline="0" dirty="0" smtClean="0">
                  <a:ln>
                    <a:noFill/>
                  </a:ln>
                  <a:solidFill>
                    <a:srgbClr val="2E618E"/>
                  </a:solidFill>
                  <a:effectLst/>
                  <a:latin typeface="Arial" charset="0"/>
                </a:rPr>
                <a:t>Kopya</a:t>
              </a:r>
              <a:endParaRPr kumimoji="0" lang="en-GB" sz="1800" b="1" i="0" u="none" strike="noStrike" cap="none" normalizeH="0" baseline="0" dirty="0">
                <a:ln>
                  <a:noFill/>
                </a:ln>
                <a:solidFill>
                  <a:srgbClr val="2E618E"/>
                </a:solidFill>
                <a:effectLst/>
                <a:latin typeface="Arial" charset="0"/>
              </a:endParaRPr>
            </a:p>
          </p:txBody>
        </p:sp>
        <p:sp>
          <p:nvSpPr>
            <p:cNvPr id="24" name="Rectangle 23">
              <a:extLst>
                <a:ext uri="{FF2B5EF4-FFF2-40B4-BE49-F238E27FC236}">
                  <a16:creationId xmlns:a16="http://schemas.microsoft.com/office/drawing/2014/main" id="{CB0EA8F5-6DB2-49BB-880E-6E1198BAA65A}"/>
                </a:ext>
              </a:extLst>
            </p:cNvPr>
            <p:cNvSpPr/>
            <p:nvPr/>
          </p:nvSpPr>
          <p:spPr bwMode="auto">
            <a:xfrm>
              <a:off x="2103084"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tr-TR" sz="1400" b="1" i="0" u="none" strike="noStrike" cap="none" normalizeH="0" baseline="0" dirty="0" smtClean="0">
                  <a:ln>
                    <a:noFill/>
                  </a:ln>
                  <a:solidFill>
                    <a:srgbClr val="2E618E"/>
                  </a:solidFill>
                  <a:effectLst/>
                  <a:latin typeface="Arial" charset="0"/>
                </a:rPr>
                <a:t>Milli Güvenlik</a:t>
              </a:r>
              <a:r>
                <a:rPr kumimoji="0" lang="tr-TR" sz="1400" b="1" i="0" u="none" strike="noStrike" cap="none" normalizeH="0" dirty="0" smtClean="0">
                  <a:ln>
                    <a:noFill/>
                  </a:ln>
                  <a:solidFill>
                    <a:srgbClr val="2E618E"/>
                  </a:solidFill>
                  <a:effectLst/>
                  <a:latin typeface="Arial" charset="0"/>
                </a:rPr>
                <a:t> Kurulu</a:t>
              </a:r>
              <a:endParaRPr kumimoji="0" lang="en-GB" sz="1400" b="1" i="0" u="none" strike="noStrike" cap="none" normalizeH="0" baseline="0" dirty="0">
                <a:ln>
                  <a:noFill/>
                </a:ln>
                <a:solidFill>
                  <a:srgbClr val="2E618E"/>
                </a:solidFill>
                <a:effectLst/>
                <a:latin typeface="Arial" charset="0"/>
              </a:endParaRPr>
            </a:p>
          </p:txBody>
        </p:sp>
        <p:sp>
          <p:nvSpPr>
            <p:cNvPr id="25" name="Right Arrow 13">
              <a:extLst>
                <a:ext uri="{FF2B5EF4-FFF2-40B4-BE49-F238E27FC236}">
                  <a16:creationId xmlns:a16="http://schemas.microsoft.com/office/drawing/2014/main" id="{D70B46DB-DC0B-4B34-B25F-727C543D1E19}"/>
                </a:ext>
              </a:extLst>
            </p:cNvPr>
            <p:cNvSpPr/>
            <p:nvPr/>
          </p:nvSpPr>
          <p:spPr bwMode="auto">
            <a:xfrm rot="5400000">
              <a:off x="4674842" y="4635500"/>
              <a:ext cx="927100"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6" name="Right Arrow 14">
              <a:extLst>
                <a:ext uri="{FF2B5EF4-FFF2-40B4-BE49-F238E27FC236}">
                  <a16:creationId xmlns:a16="http://schemas.microsoft.com/office/drawing/2014/main" id="{B23107E9-58FB-44A1-8E7B-4F6D23A0EA26}"/>
                </a:ext>
              </a:extLst>
            </p:cNvPr>
            <p:cNvSpPr/>
            <p:nvPr/>
          </p:nvSpPr>
          <p:spPr bwMode="auto">
            <a:xfrm>
              <a:off x="5909738" y="5825071"/>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7" name="Rectangle 26">
              <a:extLst>
                <a:ext uri="{FF2B5EF4-FFF2-40B4-BE49-F238E27FC236}">
                  <a16:creationId xmlns:a16="http://schemas.microsoft.com/office/drawing/2014/main" id="{0457698A-F0B7-4BDA-9F1F-826D090ED2E1}"/>
                </a:ext>
              </a:extLst>
            </p:cNvPr>
            <p:cNvSpPr/>
            <p:nvPr/>
          </p:nvSpPr>
          <p:spPr bwMode="auto">
            <a:xfrm>
              <a:off x="7060333"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tr-TR" sz="1400" b="1" i="0" u="none" strike="noStrike" cap="none" normalizeH="0" baseline="0" dirty="0" smtClean="0">
                  <a:ln>
                    <a:noFill/>
                  </a:ln>
                  <a:solidFill>
                    <a:srgbClr val="2E618E"/>
                  </a:solidFill>
                  <a:effectLst/>
                  <a:latin typeface="Arial" charset="0"/>
                </a:rPr>
                <a:t>Soruşturma</a:t>
              </a:r>
              <a:r>
                <a:rPr kumimoji="0" lang="tr-TR" sz="1400" b="1" i="0" u="none" strike="noStrike" cap="none" normalizeH="0" dirty="0" smtClean="0">
                  <a:ln>
                    <a:noFill/>
                  </a:ln>
                  <a:solidFill>
                    <a:srgbClr val="2E618E"/>
                  </a:solidFill>
                  <a:effectLst/>
                  <a:latin typeface="Arial" charset="0"/>
                </a:rPr>
                <a:t> Daire Başkanlığı</a:t>
              </a:r>
              <a:endParaRPr kumimoji="0" lang="en-GB" sz="1400" b="1" i="0" u="none" strike="noStrike" cap="none" normalizeH="0" baseline="0" dirty="0">
                <a:ln>
                  <a:noFill/>
                </a:ln>
                <a:solidFill>
                  <a:srgbClr val="2E618E"/>
                </a:solidFill>
                <a:effectLst/>
                <a:latin typeface="Arial" charset="0"/>
              </a:endParaRPr>
            </a:p>
          </p:txBody>
        </p:sp>
        <p:sp>
          <p:nvSpPr>
            <p:cNvPr id="28" name="Right Arrow 16">
              <a:extLst>
                <a:ext uri="{FF2B5EF4-FFF2-40B4-BE49-F238E27FC236}">
                  <a16:creationId xmlns:a16="http://schemas.microsoft.com/office/drawing/2014/main" id="{0F5D5607-5112-4630-9BA3-C1200429247D}"/>
                </a:ext>
              </a:extLst>
            </p:cNvPr>
            <p:cNvSpPr/>
            <p:nvPr/>
          </p:nvSpPr>
          <p:spPr bwMode="auto">
            <a:xfrm rot="16200000">
              <a:off x="7201261" y="4635498"/>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9" name="Rectangle 28">
              <a:extLst>
                <a:ext uri="{FF2B5EF4-FFF2-40B4-BE49-F238E27FC236}">
                  <a16:creationId xmlns:a16="http://schemas.microsoft.com/office/drawing/2014/main" id="{A4B71E38-3B83-4464-954D-C677290918B4}"/>
                </a:ext>
              </a:extLst>
            </p:cNvPr>
            <p:cNvSpPr/>
            <p:nvPr/>
          </p:nvSpPr>
          <p:spPr bwMode="auto">
            <a:xfrm>
              <a:off x="7060332" y="3255429"/>
              <a:ext cx="1472107"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tr-TR" sz="1400" b="1" i="0" u="none" strike="noStrike" cap="none" normalizeH="0" baseline="0" dirty="0" smtClean="0">
                  <a:ln>
                    <a:noFill/>
                  </a:ln>
                  <a:solidFill>
                    <a:srgbClr val="2E618E"/>
                  </a:solidFill>
                  <a:effectLst/>
                  <a:latin typeface="Arial" charset="0"/>
                </a:rPr>
                <a:t>Soruşturmacı Atanır</a:t>
              </a:r>
              <a:endParaRPr kumimoji="0" lang="en-GB" sz="1400" b="1" i="0" u="none" strike="noStrike" cap="none" normalizeH="0" baseline="0" dirty="0">
                <a:ln>
                  <a:noFill/>
                </a:ln>
                <a:solidFill>
                  <a:srgbClr val="2E618E"/>
                </a:solidFill>
                <a:effectLst/>
                <a:latin typeface="Arial" charset="0"/>
              </a:endParaRPr>
            </a:p>
          </p:txBody>
        </p:sp>
        <p:sp>
          <p:nvSpPr>
            <p:cNvPr id="30" name="Right Arrow 18">
              <a:extLst>
                <a:ext uri="{FF2B5EF4-FFF2-40B4-BE49-F238E27FC236}">
                  <a16:creationId xmlns:a16="http://schemas.microsoft.com/office/drawing/2014/main" id="{B59CC52F-A01F-4CE8-814B-06AAE6246CE9}"/>
                </a:ext>
              </a:extLst>
            </p:cNvPr>
            <p:cNvSpPr/>
            <p:nvPr/>
          </p:nvSpPr>
          <p:spPr bwMode="auto">
            <a:xfrm rot="16200000">
              <a:off x="7201261" y="2362189"/>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1" name="Rectangle 30">
              <a:extLst>
                <a:ext uri="{FF2B5EF4-FFF2-40B4-BE49-F238E27FC236}">
                  <a16:creationId xmlns:a16="http://schemas.microsoft.com/office/drawing/2014/main" id="{1E63A895-756E-4BD5-A54E-001D6DB327C2}"/>
                </a:ext>
              </a:extLst>
            </p:cNvPr>
            <p:cNvSpPr/>
            <p:nvPr/>
          </p:nvSpPr>
          <p:spPr bwMode="auto">
            <a:xfrm>
              <a:off x="7055211" y="1049840"/>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tr-TR" sz="1400" b="1" i="0" u="none" strike="noStrike" cap="none" normalizeH="0" baseline="0" dirty="0" smtClean="0">
                  <a:ln>
                    <a:noFill/>
                  </a:ln>
                  <a:solidFill>
                    <a:srgbClr val="2E618E"/>
                  </a:solidFill>
                  <a:effectLst/>
                  <a:latin typeface="Arial" charset="0"/>
                </a:rPr>
                <a:t>Emniyet Müdürlüğü</a:t>
              </a:r>
              <a:endParaRPr kumimoji="0" lang="en-GB" sz="1400" b="1" i="0" u="none" strike="noStrike" cap="none" normalizeH="0" baseline="0" dirty="0">
                <a:ln>
                  <a:noFill/>
                </a:ln>
                <a:solidFill>
                  <a:srgbClr val="2E618E"/>
                </a:solidFill>
                <a:effectLst/>
                <a:latin typeface="Arial" charset="0"/>
              </a:endParaRPr>
            </a:p>
          </p:txBody>
        </p:sp>
        <p:sp>
          <p:nvSpPr>
            <p:cNvPr id="32" name="Right Arrow 20">
              <a:extLst>
                <a:ext uri="{FF2B5EF4-FFF2-40B4-BE49-F238E27FC236}">
                  <a16:creationId xmlns:a16="http://schemas.microsoft.com/office/drawing/2014/main" id="{4E3EFE2B-E363-4093-A5A3-3CF776CB5B24}"/>
                </a:ext>
              </a:extLst>
            </p:cNvPr>
            <p:cNvSpPr/>
            <p:nvPr/>
          </p:nvSpPr>
          <p:spPr bwMode="auto">
            <a:xfrm rot="10800000">
              <a:off x="5909738"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3" name="Rectangle 32">
              <a:extLst>
                <a:ext uri="{FF2B5EF4-FFF2-40B4-BE49-F238E27FC236}">
                  <a16:creationId xmlns:a16="http://schemas.microsoft.com/office/drawing/2014/main" id="{E36EB10D-1358-4A85-A383-D8BD3E28C977}"/>
                </a:ext>
              </a:extLst>
            </p:cNvPr>
            <p:cNvSpPr/>
            <p:nvPr/>
          </p:nvSpPr>
          <p:spPr bwMode="auto">
            <a:xfrm>
              <a:off x="4528792" y="104358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tr-TR" sz="1400" b="1" i="0" u="none" strike="noStrike" cap="none" normalizeH="0" baseline="0" dirty="0" smtClean="0">
                  <a:ln>
                    <a:noFill/>
                  </a:ln>
                  <a:solidFill>
                    <a:srgbClr val="2E618E"/>
                  </a:solidFill>
                  <a:effectLst/>
                  <a:latin typeface="Arial" charset="0"/>
                </a:rPr>
                <a:t>Emniyet Görevlisi</a:t>
              </a:r>
              <a:r>
                <a:rPr kumimoji="0" lang="tr-TR" sz="1400" b="1" i="0" u="none" strike="noStrike" cap="none" normalizeH="0" dirty="0" smtClean="0">
                  <a:ln>
                    <a:noFill/>
                  </a:ln>
                  <a:solidFill>
                    <a:srgbClr val="2E618E"/>
                  </a:solidFill>
                  <a:effectLst/>
                  <a:latin typeface="Arial" charset="0"/>
                </a:rPr>
                <a:t> Atanır</a:t>
              </a:r>
              <a:endParaRPr kumimoji="0" lang="en-GB" sz="1400" b="1" i="0" u="none" strike="noStrike" cap="none" normalizeH="0" baseline="0" dirty="0">
                <a:ln>
                  <a:noFill/>
                </a:ln>
                <a:solidFill>
                  <a:srgbClr val="2E618E"/>
                </a:solidFill>
                <a:effectLst/>
                <a:latin typeface="Arial" charset="0"/>
              </a:endParaRPr>
            </a:p>
          </p:txBody>
        </p:sp>
        <p:sp>
          <p:nvSpPr>
            <p:cNvPr id="34" name="Right Arrow 22">
              <a:extLst>
                <a:ext uri="{FF2B5EF4-FFF2-40B4-BE49-F238E27FC236}">
                  <a16:creationId xmlns:a16="http://schemas.microsoft.com/office/drawing/2014/main" id="{A8701C6C-1931-4E43-82E9-D88540EE3A4E}"/>
                </a:ext>
              </a:extLst>
            </p:cNvPr>
            <p:cNvSpPr/>
            <p:nvPr/>
          </p:nvSpPr>
          <p:spPr bwMode="auto">
            <a:xfrm rot="10800000">
              <a:off x="3413315"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5" name="Right Arrow 23">
              <a:extLst>
                <a:ext uri="{FF2B5EF4-FFF2-40B4-BE49-F238E27FC236}">
                  <a16:creationId xmlns:a16="http://schemas.microsoft.com/office/drawing/2014/main" id="{24A17C17-6E5F-4C97-97A2-D3672E872DFA}"/>
                </a:ext>
              </a:extLst>
            </p:cNvPr>
            <p:cNvSpPr/>
            <p:nvPr/>
          </p:nvSpPr>
          <p:spPr bwMode="auto">
            <a:xfrm>
              <a:off x="3413315" y="3505198"/>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6" name="Oval 35">
              <a:extLst>
                <a:ext uri="{FF2B5EF4-FFF2-40B4-BE49-F238E27FC236}">
                  <a16:creationId xmlns:a16="http://schemas.microsoft.com/office/drawing/2014/main" id="{ED24321E-A39C-4030-8509-481638D222FB}"/>
                </a:ext>
              </a:extLst>
            </p:cNvPr>
            <p:cNvSpPr/>
            <p:nvPr/>
          </p:nvSpPr>
          <p:spPr bwMode="auto">
            <a:xfrm>
              <a:off x="1511562" y="1016366"/>
              <a:ext cx="2348965" cy="1070719"/>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1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r>
                <a:rPr kumimoji="0" lang="tr-TR" sz="1800" b="1" i="0" u="none" strike="noStrike" cap="none" normalizeH="0" baseline="0" dirty="0" smtClean="0">
                  <a:ln>
                    <a:noFill/>
                  </a:ln>
                  <a:solidFill>
                    <a:srgbClr val="2E618E"/>
                  </a:solidFill>
                  <a:effectLst/>
                  <a:latin typeface="Arial" charset="0"/>
                </a:rPr>
                <a:t>Alınan aksiyon</a:t>
              </a:r>
              <a:endParaRPr kumimoji="0" lang="en-GB" sz="1800" b="1" i="0" u="none" strike="noStrike" cap="none" normalizeH="0" baseline="0" dirty="0">
                <a:ln>
                  <a:noFill/>
                </a:ln>
                <a:solidFill>
                  <a:srgbClr val="2E618E"/>
                </a:solidFill>
                <a:effectLst/>
                <a:latin typeface="Arial" charset="0"/>
              </a:endParaRPr>
            </a:p>
          </p:txBody>
        </p:sp>
        <p:sp>
          <p:nvSpPr>
            <p:cNvPr id="37" name="Rectangle 36">
              <a:extLst>
                <a:ext uri="{FF2B5EF4-FFF2-40B4-BE49-F238E27FC236}">
                  <a16:creationId xmlns:a16="http://schemas.microsoft.com/office/drawing/2014/main" id="{6C90D5EE-1F0D-4F92-AC39-931C1A5E416C}"/>
                </a:ext>
              </a:extLst>
            </p:cNvPr>
            <p:cNvSpPr/>
            <p:nvPr/>
          </p:nvSpPr>
          <p:spPr bwMode="auto">
            <a:xfrm>
              <a:off x="1550002" y="2355229"/>
              <a:ext cx="6332221" cy="830976"/>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tr-TR" sz="2800" b="1" i="0" u="none" strike="noStrike" cap="none" normalizeH="0" baseline="0" dirty="0" smtClean="0">
                  <a:ln>
                    <a:noFill/>
                  </a:ln>
                  <a:solidFill>
                    <a:srgbClr val="FF0000"/>
                  </a:solidFill>
                  <a:effectLst/>
                  <a:latin typeface="Verdana" panose="020B0604030504040204" pitchFamily="34" charset="0"/>
                  <a:ea typeface="Verdana" panose="020B0604030504040204" pitchFamily="34" charset="0"/>
                  <a:cs typeface="Verdana" panose="020B0604030504040204" pitchFamily="34" charset="0"/>
                </a:rPr>
                <a:t>Kim</a:t>
              </a:r>
              <a:r>
                <a:rPr kumimoji="0" lang="tr-TR" sz="2800" b="1" i="0" u="none" strike="noStrike" cap="none" normalizeH="0" dirty="0" smtClean="0">
                  <a:ln>
                    <a:noFill/>
                  </a:ln>
                  <a:solidFill>
                    <a:srgbClr val="FF0000"/>
                  </a:solidFill>
                  <a:effectLst/>
                  <a:latin typeface="Verdana" panose="020B0604030504040204" pitchFamily="34" charset="0"/>
                  <a:ea typeface="Verdana" panose="020B0604030504040204" pitchFamily="34" charset="0"/>
                  <a:cs typeface="Verdana" panose="020B0604030504040204" pitchFamily="34" charset="0"/>
                </a:rPr>
                <a:t> teknik bilgiye sahip</a:t>
              </a:r>
              <a:r>
                <a:rPr kumimoji="0" lang="en-GB" sz="2800" b="1" i="0" u="none" strike="noStrike" cap="none" normalizeH="0" baseline="0" dirty="0" smtClean="0">
                  <a:ln>
                    <a:noFill/>
                  </a:ln>
                  <a:solidFill>
                    <a:srgbClr val="FF0000"/>
                  </a:solidFill>
                  <a:effectLst/>
                  <a:latin typeface="Verdana" panose="020B0604030504040204" pitchFamily="34" charset="0"/>
                  <a:ea typeface="Verdana" panose="020B0604030504040204" pitchFamily="34" charset="0"/>
                  <a:cs typeface="Verdana" panose="020B0604030504040204" pitchFamily="34" charset="0"/>
                </a:rPr>
                <a:t>?</a:t>
              </a:r>
              <a:endParaRPr kumimoji="0" lang="en-GB" sz="2800" b="1" i="0" u="none" strike="noStrike" cap="none" normalizeH="0" baseline="0" dirty="0">
                <a:ln>
                  <a:noFill/>
                </a:ln>
                <a:solidFill>
                  <a:srgbClr val="FF0000"/>
                </a:solidFill>
                <a:effectLst/>
                <a:latin typeface="Verdana" panose="020B0604030504040204" pitchFamily="34" charset="0"/>
                <a:ea typeface="Verdana" panose="020B0604030504040204" pitchFamily="34" charset="0"/>
                <a:cs typeface="Verdana" panose="020B0604030504040204" pitchFamily="34" charset="0"/>
              </a:endParaRPr>
            </a:p>
          </p:txBody>
        </p:sp>
      </p:grpSp>
    </p:spTree>
    <p:extLst>
      <p:ext uri="{BB962C8B-B14F-4D97-AF65-F5344CB8AC3E}">
        <p14:creationId xmlns:p14="http://schemas.microsoft.com/office/powerpoint/2010/main" val="19974081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t>Tanıdık Geliyor Mu</a:t>
            </a:r>
            <a:r>
              <a:rPr lang="en-GB" sz="3200" b="1" dirty="0" smtClean="0"/>
              <a:t>?</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pSp>
        <p:nvGrpSpPr>
          <p:cNvPr id="38" name="Group 37">
            <a:extLst>
              <a:ext uri="{FF2B5EF4-FFF2-40B4-BE49-F238E27FC236}">
                <a16:creationId xmlns:a16="http://schemas.microsoft.com/office/drawing/2014/main" id="{1F0041A4-5F33-468D-AEDE-ADD1AADB5480}"/>
              </a:ext>
            </a:extLst>
          </p:cNvPr>
          <p:cNvGrpSpPr/>
          <p:nvPr/>
        </p:nvGrpSpPr>
        <p:grpSpPr>
          <a:xfrm>
            <a:off x="110285" y="693212"/>
            <a:ext cx="8422154" cy="5890686"/>
            <a:chOff x="110285" y="853016"/>
            <a:chExt cx="8422154" cy="5890686"/>
          </a:xfrm>
        </p:grpSpPr>
        <p:sp>
          <p:nvSpPr>
            <p:cNvPr id="39" name="Rectangle 38">
              <a:extLst>
                <a:ext uri="{FF2B5EF4-FFF2-40B4-BE49-F238E27FC236}">
                  <a16:creationId xmlns:a16="http://schemas.microsoft.com/office/drawing/2014/main" id="{E5846174-FAD6-402B-99DF-E5C3D7DC6306}"/>
                </a:ext>
              </a:extLst>
            </p:cNvPr>
            <p:cNvSpPr/>
            <p:nvPr/>
          </p:nvSpPr>
          <p:spPr>
            <a:xfrm>
              <a:off x="110285" y="1953655"/>
              <a:ext cx="2006380" cy="1020088"/>
            </a:xfrm>
            <a:prstGeom prst="rect">
              <a:avLst/>
            </a:prstGeom>
            <a:noFill/>
            <a:ln>
              <a:solidFill>
                <a:srgbClr val="2E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2400" b="1" dirty="0" smtClean="0">
                  <a:solidFill>
                    <a:srgbClr val="2E618E"/>
                  </a:solidFill>
                  <a:latin typeface="Verdana" panose="020B0604030504040204" pitchFamily="34" charset="0"/>
                  <a:ea typeface="Verdana" panose="020B0604030504040204" pitchFamily="34" charset="0"/>
                  <a:cs typeface="Verdana" panose="020B0604030504040204" pitchFamily="34" charset="0"/>
                </a:rPr>
                <a:t>Sıradan Bir Süreç</a:t>
              </a:r>
              <a:endParaRPr lang="en-GB" sz="2400" b="1" dirty="0">
                <a:solidFill>
                  <a:srgbClr val="2E618E"/>
                </a:solidFill>
                <a:latin typeface="Verdana" panose="020B0604030504040204" pitchFamily="34" charset="0"/>
                <a:ea typeface="Verdana" panose="020B0604030504040204" pitchFamily="34" charset="0"/>
                <a:cs typeface="Verdana" panose="020B0604030504040204" pitchFamily="34" charset="0"/>
              </a:endParaRPr>
            </a:p>
          </p:txBody>
        </p:sp>
        <p:sp>
          <p:nvSpPr>
            <p:cNvPr id="40" name="Rectangle 39">
              <a:extLst>
                <a:ext uri="{FF2B5EF4-FFF2-40B4-BE49-F238E27FC236}">
                  <a16:creationId xmlns:a16="http://schemas.microsoft.com/office/drawing/2014/main" id="{C95FDC77-344A-4E17-900C-D93E38DB5559}"/>
                </a:ext>
              </a:extLst>
            </p:cNvPr>
            <p:cNvSpPr/>
            <p:nvPr/>
          </p:nvSpPr>
          <p:spPr bwMode="auto">
            <a:xfrm>
              <a:off x="1817432" y="3255429"/>
              <a:ext cx="1518433"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tr-TR" sz="2000" b="1" i="0" u="none" strike="noStrike" cap="none" normalizeH="0" baseline="0" dirty="0" smtClean="0">
                  <a:ln>
                    <a:noFill/>
                  </a:ln>
                  <a:solidFill>
                    <a:srgbClr val="2E618E"/>
                  </a:solidFill>
                  <a:effectLst/>
                  <a:latin typeface="Arial" charset="0"/>
                </a:rPr>
                <a:t>Dışişleri</a:t>
              </a:r>
              <a:r>
                <a:rPr kumimoji="0" lang="tr-TR" sz="2000" b="1" i="0" u="none" strike="noStrike" cap="none" normalizeH="0" dirty="0" smtClean="0">
                  <a:ln>
                    <a:noFill/>
                  </a:ln>
                  <a:solidFill>
                    <a:srgbClr val="2E618E"/>
                  </a:solidFill>
                  <a:effectLst/>
                  <a:latin typeface="Arial" charset="0"/>
                </a:rPr>
                <a:t> Bakanlığı</a:t>
              </a:r>
              <a:endParaRPr kumimoji="0" lang="en-GB" sz="2000" b="1" i="0" u="none" strike="noStrike" cap="none" normalizeH="0" baseline="0" dirty="0">
                <a:ln>
                  <a:noFill/>
                </a:ln>
                <a:solidFill>
                  <a:srgbClr val="2E618E"/>
                </a:solidFill>
                <a:effectLst/>
                <a:latin typeface="Arial" charset="0"/>
              </a:endParaRPr>
            </a:p>
          </p:txBody>
        </p:sp>
        <p:sp>
          <p:nvSpPr>
            <p:cNvPr id="41" name="Rectangle 40">
              <a:extLst>
                <a:ext uri="{FF2B5EF4-FFF2-40B4-BE49-F238E27FC236}">
                  <a16:creationId xmlns:a16="http://schemas.microsoft.com/office/drawing/2014/main" id="{63970073-332B-4B70-B75F-3A8D945E9B3D}"/>
                </a:ext>
              </a:extLst>
            </p:cNvPr>
            <p:cNvSpPr/>
            <p:nvPr/>
          </p:nvSpPr>
          <p:spPr bwMode="auto">
            <a:xfrm>
              <a:off x="4511856"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tr-TR" sz="1400" b="1" i="0" u="none" strike="noStrike" cap="none" normalizeH="0" baseline="0" dirty="0" smtClean="0">
                  <a:ln>
                    <a:noFill/>
                  </a:ln>
                  <a:solidFill>
                    <a:srgbClr val="2E618E"/>
                  </a:solidFill>
                  <a:effectLst/>
                  <a:latin typeface="Arial" charset="0"/>
                </a:rPr>
                <a:t>Savcılık Genel Müdürlüğü</a:t>
              </a:r>
              <a:endParaRPr kumimoji="0" lang="en-GB" sz="1400" b="1" i="0" u="none" strike="noStrike" cap="none" normalizeH="0" baseline="0" dirty="0">
                <a:ln>
                  <a:noFill/>
                </a:ln>
                <a:solidFill>
                  <a:srgbClr val="2E618E"/>
                </a:solidFill>
                <a:effectLst/>
                <a:latin typeface="Arial" charset="0"/>
              </a:endParaRPr>
            </a:p>
          </p:txBody>
        </p:sp>
        <p:sp>
          <p:nvSpPr>
            <p:cNvPr id="42" name="Rectangle 41">
              <a:extLst>
                <a:ext uri="{FF2B5EF4-FFF2-40B4-BE49-F238E27FC236}">
                  <a16:creationId xmlns:a16="http://schemas.microsoft.com/office/drawing/2014/main" id="{CDF95422-9AEE-4F2F-800F-C3755A34EA42}"/>
                </a:ext>
              </a:extLst>
            </p:cNvPr>
            <p:cNvSpPr/>
            <p:nvPr/>
          </p:nvSpPr>
          <p:spPr bwMode="auto">
            <a:xfrm>
              <a:off x="4528792"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tr-TR" sz="1400" b="1" i="0" u="none" strike="noStrike" cap="none" normalizeH="0" baseline="0" dirty="0" smtClean="0">
                  <a:ln>
                    <a:noFill/>
                  </a:ln>
                  <a:solidFill>
                    <a:srgbClr val="2E618E"/>
                  </a:solidFill>
                  <a:effectLst/>
                  <a:latin typeface="Arial" charset="0"/>
                </a:rPr>
                <a:t>Savcı Onaylar</a:t>
              </a:r>
              <a:endParaRPr kumimoji="0" lang="en-GB" sz="1400" b="1" i="0" u="none" strike="noStrike" cap="none" normalizeH="0" baseline="0" dirty="0">
                <a:ln>
                  <a:noFill/>
                </a:ln>
                <a:solidFill>
                  <a:srgbClr val="2E618E"/>
                </a:solidFill>
                <a:effectLst/>
                <a:latin typeface="Arial" charset="0"/>
              </a:endParaRPr>
            </a:p>
          </p:txBody>
        </p:sp>
        <p:sp>
          <p:nvSpPr>
            <p:cNvPr id="43" name="Right Arrow 10">
              <a:extLst>
                <a:ext uri="{FF2B5EF4-FFF2-40B4-BE49-F238E27FC236}">
                  <a16:creationId xmlns:a16="http://schemas.microsoft.com/office/drawing/2014/main" id="{B15C56E3-9280-4D6A-A288-60E13C007170}"/>
                </a:ext>
              </a:extLst>
            </p:cNvPr>
            <p:cNvSpPr/>
            <p:nvPr/>
          </p:nvSpPr>
          <p:spPr bwMode="auto">
            <a:xfrm rot="5400000">
              <a:off x="2034109" y="4823883"/>
              <a:ext cx="130387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tr-TR" sz="1800" b="1" i="0" u="none" strike="noStrike" cap="none" normalizeH="0" baseline="0" dirty="0" smtClean="0">
                  <a:ln>
                    <a:noFill/>
                  </a:ln>
                  <a:solidFill>
                    <a:srgbClr val="2E618E"/>
                  </a:solidFill>
                  <a:effectLst/>
                  <a:latin typeface="Arial" charset="0"/>
                </a:rPr>
                <a:t>Kopya</a:t>
              </a:r>
              <a:endParaRPr kumimoji="0" lang="en-GB" sz="1800" b="1" i="0" u="none" strike="noStrike" cap="none" normalizeH="0" baseline="0" dirty="0">
                <a:ln>
                  <a:noFill/>
                </a:ln>
                <a:solidFill>
                  <a:srgbClr val="2E618E"/>
                </a:solidFill>
                <a:effectLst/>
                <a:latin typeface="Arial" charset="0"/>
              </a:endParaRPr>
            </a:p>
          </p:txBody>
        </p:sp>
        <p:sp>
          <p:nvSpPr>
            <p:cNvPr id="44" name="Rectangle 43">
              <a:extLst>
                <a:ext uri="{FF2B5EF4-FFF2-40B4-BE49-F238E27FC236}">
                  <a16:creationId xmlns:a16="http://schemas.microsoft.com/office/drawing/2014/main" id="{D27038EF-D806-42F4-BF63-5CDA684C6911}"/>
                </a:ext>
              </a:extLst>
            </p:cNvPr>
            <p:cNvSpPr/>
            <p:nvPr/>
          </p:nvSpPr>
          <p:spPr bwMode="auto">
            <a:xfrm>
              <a:off x="2103084"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tr-TR" sz="1400" b="1" i="0" u="none" strike="noStrike" cap="none" normalizeH="0" baseline="0" dirty="0" smtClean="0">
                  <a:ln>
                    <a:noFill/>
                  </a:ln>
                  <a:solidFill>
                    <a:srgbClr val="2E618E"/>
                  </a:solidFill>
                  <a:effectLst/>
                  <a:latin typeface="Arial" charset="0"/>
                </a:rPr>
                <a:t>Milli Güvenlik</a:t>
              </a:r>
              <a:r>
                <a:rPr kumimoji="0" lang="tr-TR" sz="1400" b="1" i="0" u="none" strike="noStrike" cap="none" normalizeH="0" dirty="0" smtClean="0">
                  <a:ln>
                    <a:noFill/>
                  </a:ln>
                  <a:solidFill>
                    <a:srgbClr val="2E618E"/>
                  </a:solidFill>
                  <a:effectLst/>
                  <a:latin typeface="Arial" charset="0"/>
                </a:rPr>
                <a:t> Kurulu</a:t>
              </a:r>
              <a:endParaRPr kumimoji="0" lang="en-GB" sz="1400" b="1" i="0" u="none" strike="noStrike" cap="none" normalizeH="0" baseline="0" dirty="0">
                <a:ln>
                  <a:noFill/>
                </a:ln>
                <a:solidFill>
                  <a:srgbClr val="2E618E"/>
                </a:solidFill>
                <a:effectLst/>
                <a:latin typeface="Arial" charset="0"/>
              </a:endParaRPr>
            </a:p>
          </p:txBody>
        </p:sp>
        <p:sp>
          <p:nvSpPr>
            <p:cNvPr id="45" name="Right Arrow 13">
              <a:extLst>
                <a:ext uri="{FF2B5EF4-FFF2-40B4-BE49-F238E27FC236}">
                  <a16:creationId xmlns:a16="http://schemas.microsoft.com/office/drawing/2014/main" id="{673DF0FE-8815-4279-8138-6CDF5237D3E0}"/>
                </a:ext>
              </a:extLst>
            </p:cNvPr>
            <p:cNvSpPr/>
            <p:nvPr/>
          </p:nvSpPr>
          <p:spPr bwMode="auto">
            <a:xfrm rot="16200000">
              <a:off x="4674842" y="4635500"/>
              <a:ext cx="927100"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46" name="Right Arrow 14">
              <a:extLst>
                <a:ext uri="{FF2B5EF4-FFF2-40B4-BE49-F238E27FC236}">
                  <a16:creationId xmlns:a16="http://schemas.microsoft.com/office/drawing/2014/main" id="{9C9FF0C6-78A6-4C65-ADDF-DD6AD43BB77F}"/>
                </a:ext>
              </a:extLst>
            </p:cNvPr>
            <p:cNvSpPr/>
            <p:nvPr/>
          </p:nvSpPr>
          <p:spPr bwMode="auto">
            <a:xfrm rot="10800000">
              <a:off x="5909738" y="5825071"/>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47" name="Rectangle 46">
              <a:extLst>
                <a:ext uri="{FF2B5EF4-FFF2-40B4-BE49-F238E27FC236}">
                  <a16:creationId xmlns:a16="http://schemas.microsoft.com/office/drawing/2014/main" id="{5EB9C29B-FBCA-4DCA-910D-2E35EA16AA04}"/>
                </a:ext>
              </a:extLst>
            </p:cNvPr>
            <p:cNvSpPr/>
            <p:nvPr/>
          </p:nvSpPr>
          <p:spPr bwMode="auto">
            <a:xfrm>
              <a:off x="7060333"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tr-TR" sz="1400" b="1" i="0" u="none" strike="noStrike" cap="none" normalizeH="0" baseline="0" dirty="0" smtClean="0">
                  <a:ln>
                    <a:noFill/>
                  </a:ln>
                  <a:solidFill>
                    <a:srgbClr val="2E618E"/>
                  </a:solidFill>
                  <a:effectLst/>
                  <a:latin typeface="Arial" charset="0"/>
                </a:rPr>
                <a:t>Soruşturma Daire Başkanlığı</a:t>
              </a:r>
              <a:endParaRPr kumimoji="0" lang="en-GB" sz="1400" b="1" i="0" u="none" strike="noStrike" cap="none" normalizeH="0" baseline="0" dirty="0">
                <a:ln>
                  <a:noFill/>
                </a:ln>
                <a:solidFill>
                  <a:srgbClr val="2E618E"/>
                </a:solidFill>
                <a:effectLst/>
                <a:latin typeface="Arial" charset="0"/>
              </a:endParaRPr>
            </a:p>
          </p:txBody>
        </p:sp>
        <p:sp>
          <p:nvSpPr>
            <p:cNvPr id="48" name="Right Arrow 16">
              <a:extLst>
                <a:ext uri="{FF2B5EF4-FFF2-40B4-BE49-F238E27FC236}">
                  <a16:creationId xmlns:a16="http://schemas.microsoft.com/office/drawing/2014/main" id="{D11683ED-A4CA-468E-8994-ADEE86EBFD25}"/>
                </a:ext>
              </a:extLst>
            </p:cNvPr>
            <p:cNvSpPr/>
            <p:nvPr/>
          </p:nvSpPr>
          <p:spPr bwMode="auto">
            <a:xfrm rot="5400000">
              <a:off x="7201261" y="4635498"/>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49" name="Rectangle 48">
              <a:extLst>
                <a:ext uri="{FF2B5EF4-FFF2-40B4-BE49-F238E27FC236}">
                  <a16:creationId xmlns:a16="http://schemas.microsoft.com/office/drawing/2014/main" id="{ED3B7116-2ACE-4371-A2D3-C386C7C9BE72}"/>
                </a:ext>
              </a:extLst>
            </p:cNvPr>
            <p:cNvSpPr/>
            <p:nvPr/>
          </p:nvSpPr>
          <p:spPr bwMode="auto">
            <a:xfrm>
              <a:off x="7060332" y="3255429"/>
              <a:ext cx="1472107"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tr-TR" sz="1400" b="1" i="0" u="none" strike="noStrike" cap="none" normalizeH="0" baseline="0" dirty="0" smtClean="0">
                  <a:ln>
                    <a:noFill/>
                  </a:ln>
                  <a:solidFill>
                    <a:srgbClr val="2E618E"/>
                  </a:solidFill>
                  <a:effectLst/>
                  <a:latin typeface="Arial" charset="0"/>
                </a:rPr>
                <a:t>Soruşturmacı Araştırır</a:t>
              </a:r>
              <a:endParaRPr kumimoji="0" lang="en-GB" sz="1400" b="1" i="0" u="none" strike="noStrike" cap="none" normalizeH="0" baseline="0" dirty="0">
                <a:ln>
                  <a:noFill/>
                </a:ln>
                <a:solidFill>
                  <a:srgbClr val="2E618E"/>
                </a:solidFill>
                <a:effectLst/>
                <a:latin typeface="Arial" charset="0"/>
              </a:endParaRPr>
            </a:p>
          </p:txBody>
        </p:sp>
        <p:sp>
          <p:nvSpPr>
            <p:cNvPr id="50" name="Right Arrow 18">
              <a:extLst>
                <a:ext uri="{FF2B5EF4-FFF2-40B4-BE49-F238E27FC236}">
                  <a16:creationId xmlns:a16="http://schemas.microsoft.com/office/drawing/2014/main" id="{BDD40864-9A09-47E9-A51D-48B59FD504C4}"/>
                </a:ext>
              </a:extLst>
            </p:cNvPr>
            <p:cNvSpPr/>
            <p:nvPr/>
          </p:nvSpPr>
          <p:spPr bwMode="auto">
            <a:xfrm rot="5400000">
              <a:off x="7201261" y="2392669"/>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1" name="Rectangle 50">
              <a:extLst>
                <a:ext uri="{FF2B5EF4-FFF2-40B4-BE49-F238E27FC236}">
                  <a16:creationId xmlns:a16="http://schemas.microsoft.com/office/drawing/2014/main" id="{DC329C01-AA48-46C7-B12C-5CD8C48F6048}"/>
                </a:ext>
              </a:extLst>
            </p:cNvPr>
            <p:cNvSpPr/>
            <p:nvPr/>
          </p:nvSpPr>
          <p:spPr bwMode="auto">
            <a:xfrm>
              <a:off x="7055211" y="1049840"/>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tr-TR" sz="1400" b="1" i="0" u="none" strike="noStrike" cap="none" normalizeH="0" baseline="0" dirty="0" smtClean="0">
                  <a:ln>
                    <a:noFill/>
                  </a:ln>
                  <a:solidFill>
                    <a:srgbClr val="2E618E"/>
                  </a:solidFill>
                  <a:effectLst/>
                  <a:latin typeface="Arial" charset="0"/>
                </a:rPr>
                <a:t>Emniyet Müdürlüğü</a:t>
              </a:r>
              <a:endParaRPr kumimoji="0" lang="en-GB" sz="1400" b="1" i="0" u="none" strike="noStrike" cap="none" normalizeH="0" baseline="0" dirty="0">
                <a:ln>
                  <a:noFill/>
                </a:ln>
                <a:solidFill>
                  <a:srgbClr val="2E618E"/>
                </a:solidFill>
                <a:effectLst/>
                <a:latin typeface="Arial" charset="0"/>
              </a:endParaRPr>
            </a:p>
          </p:txBody>
        </p:sp>
        <p:sp>
          <p:nvSpPr>
            <p:cNvPr id="52" name="Right Arrow 20">
              <a:extLst>
                <a:ext uri="{FF2B5EF4-FFF2-40B4-BE49-F238E27FC236}">
                  <a16:creationId xmlns:a16="http://schemas.microsoft.com/office/drawing/2014/main" id="{DB95125E-5F6D-4205-BCE0-73EDD8C4DC3C}"/>
                </a:ext>
              </a:extLst>
            </p:cNvPr>
            <p:cNvSpPr/>
            <p:nvPr/>
          </p:nvSpPr>
          <p:spPr bwMode="auto">
            <a:xfrm>
              <a:off x="5909738"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3" name="Rectangle 52">
              <a:extLst>
                <a:ext uri="{FF2B5EF4-FFF2-40B4-BE49-F238E27FC236}">
                  <a16:creationId xmlns:a16="http://schemas.microsoft.com/office/drawing/2014/main" id="{5D58107A-B8C4-467A-85DF-75E832459718}"/>
                </a:ext>
              </a:extLst>
            </p:cNvPr>
            <p:cNvSpPr/>
            <p:nvPr/>
          </p:nvSpPr>
          <p:spPr bwMode="auto">
            <a:xfrm>
              <a:off x="4528792" y="104358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8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tr-TR" sz="1400" b="1" i="0" u="none" strike="noStrike" cap="none" normalizeH="0" baseline="0" dirty="0" smtClean="0">
                  <a:ln>
                    <a:noFill/>
                  </a:ln>
                  <a:solidFill>
                    <a:srgbClr val="2E618E"/>
                  </a:solidFill>
                  <a:effectLst/>
                  <a:latin typeface="Arial" charset="0"/>
                </a:rPr>
                <a:t>Emniyet</a:t>
              </a:r>
              <a:r>
                <a:rPr kumimoji="0" lang="tr-TR" sz="1400" b="1" i="0" u="none" strike="noStrike" cap="none" normalizeH="0" dirty="0" smtClean="0">
                  <a:ln>
                    <a:noFill/>
                  </a:ln>
                  <a:solidFill>
                    <a:srgbClr val="2E618E"/>
                  </a:solidFill>
                  <a:effectLst/>
                  <a:latin typeface="Arial" charset="0"/>
                </a:rPr>
                <a:t> Görevlisi Detayları Hazırlar</a:t>
              </a:r>
              <a:endParaRPr kumimoji="0" lang="en-GB" sz="1400" b="1" i="0" u="none" strike="noStrike" cap="none" normalizeH="0" baseline="0" dirty="0">
                <a:ln>
                  <a:noFill/>
                </a:ln>
                <a:solidFill>
                  <a:srgbClr val="2E618E"/>
                </a:solidFill>
                <a:effectLst/>
                <a:latin typeface="Arial" charset="0"/>
              </a:endParaRPr>
            </a:p>
          </p:txBody>
        </p:sp>
        <p:sp>
          <p:nvSpPr>
            <p:cNvPr id="54" name="Right Arrow 23">
              <a:extLst>
                <a:ext uri="{FF2B5EF4-FFF2-40B4-BE49-F238E27FC236}">
                  <a16:creationId xmlns:a16="http://schemas.microsoft.com/office/drawing/2014/main" id="{DF6589F0-EFF9-4E11-A111-8BC5CF53D6DC}"/>
                </a:ext>
              </a:extLst>
            </p:cNvPr>
            <p:cNvSpPr/>
            <p:nvPr/>
          </p:nvSpPr>
          <p:spPr bwMode="auto">
            <a:xfrm rot="10800000">
              <a:off x="3413315" y="3505198"/>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5" name="Left Arrow 2">
              <a:extLst>
                <a:ext uri="{FF2B5EF4-FFF2-40B4-BE49-F238E27FC236}">
                  <a16:creationId xmlns:a16="http://schemas.microsoft.com/office/drawing/2014/main" id="{A1F80022-8515-4D4A-A8C6-75DA9EB22EFF}"/>
                </a:ext>
              </a:extLst>
            </p:cNvPr>
            <p:cNvSpPr/>
            <p:nvPr/>
          </p:nvSpPr>
          <p:spPr bwMode="auto">
            <a:xfrm>
              <a:off x="426720" y="3505198"/>
              <a:ext cx="1371600" cy="668861"/>
            </a:xfrm>
            <a:prstGeom prst="lef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tr-TR" sz="1800" b="1" i="0" u="none" strike="noStrike" cap="none" normalizeH="0" baseline="0" dirty="0" smtClean="0">
                  <a:ln>
                    <a:noFill/>
                  </a:ln>
                  <a:solidFill>
                    <a:srgbClr val="2E618E"/>
                  </a:solidFill>
                  <a:effectLst/>
                  <a:latin typeface="Arial" charset="0"/>
                </a:rPr>
                <a:t>Giden</a:t>
              </a:r>
              <a:endParaRPr kumimoji="0" lang="en-GB" sz="1800" b="1" i="0" u="none" strike="noStrike" cap="none" normalizeH="0" baseline="0" dirty="0">
                <a:ln>
                  <a:noFill/>
                </a:ln>
                <a:solidFill>
                  <a:srgbClr val="2E618E"/>
                </a:solidFill>
                <a:effectLst/>
                <a:latin typeface="Arial" charset="0"/>
              </a:endParaRPr>
            </a:p>
          </p:txBody>
        </p:sp>
        <p:sp>
          <p:nvSpPr>
            <p:cNvPr id="56" name="Right Arrow 22">
              <a:extLst>
                <a:ext uri="{FF2B5EF4-FFF2-40B4-BE49-F238E27FC236}">
                  <a16:creationId xmlns:a16="http://schemas.microsoft.com/office/drawing/2014/main" id="{0F22B5E7-E976-4F6A-9700-609131822369}"/>
                </a:ext>
              </a:extLst>
            </p:cNvPr>
            <p:cNvSpPr/>
            <p:nvPr/>
          </p:nvSpPr>
          <p:spPr bwMode="auto">
            <a:xfrm>
              <a:off x="3413315"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7" name="Oval 56">
              <a:extLst>
                <a:ext uri="{FF2B5EF4-FFF2-40B4-BE49-F238E27FC236}">
                  <a16:creationId xmlns:a16="http://schemas.microsoft.com/office/drawing/2014/main" id="{AB5573E9-9A45-439D-A6A0-FF3D18942C65}"/>
                </a:ext>
              </a:extLst>
            </p:cNvPr>
            <p:cNvSpPr/>
            <p:nvPr/>
          </p:nvSpPr>
          <p:spPr bwMode="auto">
            <a:xfrm>
              <a:off x="1817432" y="853016"/>
              <a:ext cx="1767067" cy="1138368"/>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1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tr-TR" sz="1800" b="1" i="0" u="none" strike="noStrike" cap="none" normalizeH="0" baseline="0" dirty="0" smtClean="0">
                  <a:ln>
                    <a:noFill/>
                  </a:ln>
                  <a:solidFill>
                    <a:srgbClr val="2E618E"/>
                  </a:solidFill>
                  <a:effectLst/>
                  <a:latin typeface="Arial" charset="0"/>
                </a:rPr>
                <a:t>Gerekli</a:t>
              </a:r>
              <a:r>
                <a:rPr kumimoji="0" lang="tr-TR" sz="1800" b="1" i="0" u="none" strike="noStrike" cap="none" normalizeH="0" dirty="0" smtClean="0">
                  <a:ln>
                    <a:noFill/>
                  </a:ln>
                  <a:solidFill>
                    <a:srgbClr val="2E618E"/>
                  </a:solidFill>
                  <a:effectLst/>
                  <a:latin typeface="Arial" charset="0"/>
                </a:rPr>
                <a:t> Veri</a:t>
              </a:r>
              <a:endParaRPr kumimoji="0" lang="en-GB" sz="1800" b="1" i="0" u="none" strike="noStrike" cap="none" normalizeH="0" baseline="0" dirty="0">
                <a:ln>
                  <a:noFill/>
                </a:ln>
                <a:solidFill>
                  <a:srgbClr val="2E618E"/>
                </a:solidFill>
                <a:effectLst/>
                <a:latin typeface="Arial" charset="0"/>
              </a:endParaRPr>
            </a:p>
          </p:txBody>
        </p:sp>
        <p:sp>
          <p:nvSpPr>
            <p:cNvPr id="58" name="Rectangle 57">
              <a:extLst>
                <a:ext uri="{FF2B5EF4-FFF2-40B4-BE49-F238E27FC236}">
                  <a16:creationId xmlns:a16="http://schemas.microsoft.com/office/drawing/2014/main" id="{85952229-C3A6-4E60-9D36-E91CFB8D904C}"/>
                </a:ext>
              </a:extLst>
            </p:cNvPr>
            <p:cNvSpPr/>
            <p:nvPr/>
          </p:nvSpPr>
          <p:spPr bwMode="auto">
            <a:xfrm>
              <a:off x="1623029" y="2417480"/>
              <a:ext cx="6332221" cy="830976"/>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tr-TR" sz="2800" b="1" i="0" u="none" strike="noStrike" cap="none" normalizeH="0" baseline="0" dirty="0" smtClean="0">
                  <a:ln>
                    <a:noFill/>
                  </a:ln>
                  <a:solidFill>
                    <a:srgbClr val="FF0000"/>
                  </a:solidFill>
                  <a:effectLst/>
                  <a:latin typeface="Verdana" panose="020B0604030504040204" pitchFamily="34" charset="0"/>
                  <a:ea typeface="Verdana" panose="020B0604030504040204" pitchFamily="34" charset="0"/>
                  <a:cs typeface="Verdana" panose="020B0604030504040204" pitchFamily="34" charset="0"/>
                </a:rPr>
                <a:t>Bu ne kadar sürer</a:t>
              </a:r>
              <a:r>
                <a:rPr kumimoji="0" lang="en-GB" sz="2800" b="1" i="0" u="none" strike="noStrike" cap="none" normalizeH="0" baseline="0" dirty="0" smtClean="0">
                  <a:ln>
                    <a:noFill/>
                  </a:ln>
                  <a:solidFill>
                    <a:srgbClr val="FF0000"/>
                  </a:solidFill>
                  <a:effectLst/>
                  <a:latin typeface="Verdana" panose="020B0604030504040204" pitchFamily="34" charset="0"/>
                  <a:ea typeface="Verdana" panose="020B0604030504040204" pitchFamily="34" charset="0"/>
                  <a:cs typeface="Verdana" panose="020B0604030504040204" pitchFamily="34" charset="0"/>
                </a:rPr>
                <a:t>?</a:t>
              </a:r>
              <a:endParaRPr kumimoji="0" lang="en-GB" sz="2800" b="1" i="0" u="none" strike="noStrike" cap="none" normalizeH="0" baseline="0" dirty="0">
                <a:ln>
                  <a:noFill/>
                </a:ln>
                <a:solidFill>
                  <a:srgbClr val="FF0000"/>
                </a:solidFill>
                <a:effectLst/>
                <a:latin typeface="Verdana" panose="020B0604030504040204" pitchFamily="34" charset="0"/>
                <a:ea typeface="Verdana" panose="020B0604030504040204" pitchFamily="34" charset="0"/>
                <a:cs typeface="Verdana" panose="020B0604030504040204" pitchFamily="34" charset="0"/>
              </a:endParaRPr>
            </a:p>
          </p:txBody>
        </p:sp>
      </p:grpSp>
    </p:spTree>
    <p:extLst>
      <p:ext uri="{BB962C8B-B14F-4D97-AF65-F5344CB8AC3E}">
        <p14:creationId xmlns:p14="http://schemas.microsoft.com/office/powerpoint/2010/main" val="390265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3200" b="1" dirty="0" smtClean="0"/>
              <a:t>Hıza İlişkin Zorluk</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418010" y="986526"/>
            <a:ext cx="8334103" cy="5570756"/>
          </a:xfrm>
          <a:prstGeom prst="rect">
            <a:avLst/>
          </a:prstGeom>
        </p:spPr>
        <p:txBody>
          <a:bodyPr wrap="square">
            <a:spAutoFit/>
          </a:bodyPr>
          <a:lstStyle/>
          <a:p>
            <a:pPr algn="ctr">
              <a:defRPr/>
            </a:pPr>
            <a:endParaRPr lang="en-GB" altLang="en-US" sz="2800" b="1" dirty="0">
              <a:ea typeface="Verdana" panose="020B0604030504040204" pitchFamily="34" charset="0"/>
              <a:cs typeface="Arial" panose="020B0604020202020204" pitchFamily="34" charset="0"/>
            </a:endParaRPr>
          </a:p>
          <a:p>
            <a:pPr algn="ctr">
              <a:defRPr/>
            </a:pPr>
            <a:r>
              <a:rPr lang="tr-TR" altLang="en-US" sz="2800" b="1" dirty="0" smtClean="0">
                <a:ea typeface="Verdana" panose="020B0604030504040204" pitchFamily="34" charset="0"/>
                <a:cs typeface="Arial" panose="020B0604020202020204" pitchFamily="34" charset="0"/>
              </a:rPr>
              <a:t>Çözüm</a:t>
            </a:r>
            <a:r>
              <a:rPr lang="en-GB" altLang="en-US" sz="2800" b="1" dirty="0" smtClean="0">
                <a:ea typeface="Verdana" panose="020B0604030504040204" pitchFamily="34" charset="0"/>
                <a:cs typeface="Arial" panose="020B0604020202020204" pitchFamily="34" charset="0"/>
              </a:rPr>
              <a:t>? </a:t>
            </a:r>
            <a:endParaRPr lang="en-GB" altLang="en-US" sz="2800" b="1"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tr-TR" altLang="en-US" sz="2800" dirty="0" smtClean="0">
                <a:ea typeface="Verdana" panose="020B0604030504040204" pitchFamily="34" charset="0"/>
                <a:cs typeface="Arial" panose="020B0604020202020204" pitchFamily="34" charset="0"/>
              </a:rPr>
              <a:t>Bilgisayar verilerinin </a:t>
            </a:r>
            <a:r>
              <a:rPr lang="tr-TR" altLang="en-US" sz="2800" b="1" dirty="0" smtClean="0">
                <a:ea typeface="Verdana" panose="020B0604030504040204" pitchFamily="34" charset="0"/>
                <a:cs typeface="Arial" panose="020B0604020202020204" pitchFamily="34" charset="0"/>
              </a:rPr>
              <a:t>korunmasını </a:t>
            </a:r>
            <a:r>
              <a:rPr lang="tr-TR" altLang="en-US" sz="2800" dirty="0" smtClean="0">
                <a:ea typeface="Verdana" panose="020B0604030504040204" pitchFamily="34" charset="0"/>
                <a:cs typeface="Arial" panose="020B0604020202020204" pitchFamily="34" charset="0"/>
              </a:rPr>
              <a:t>istemek </a:t>
            </a:r>
            <a:endParaRPr lang="en-GB" altLang="en-US" sz="2800" dirty="0">
              <a:ea typeface="Verdana" panose="020B0604030504040204" pitchFamily="34" charset="0"/>
              <a:cs typeface="Arial" panose="020B0604020202020204" pitchFamily="34" charset="0"/>
            </a:endParaRPr>
          </a:p>
          <a:p>
            <a:pPr algn="ctr">
              <a:defRPr/>
            </a:pPr>
            <a:endParaRPr lang="tr-TR" altLang="en-US" sz="2400" dirty="0" smtClean="0">
              <a:ea typeface="Verdana" panose="020B0604030504040204" pitchFamily="34" charset="0"/>
              <a:cs typeface="Arial" panose="020B0604020202020204" pitchFamily="34" charset="0"/>
            </a:endParaRPr>
          </a:p>
          <a:p>
            <a:pPr algn="ctr">
              <a:buNone/>
            </a:pPr>
            <a:r>
              <a:rPr lang="tr-TR" sz="2200" b="1" dirty="0" smtClean="0"/>
              <a:t>Madde 29 – Saklanan bilgisayar verilerinin hızlandırılmış korunması</a:t>
            </a:r>
          </a:p>
          <a:p>
            <a:pPr algn="ctr">
              <a:buNone/>
            </a:pPr>
            <a:endParaRPr lang="tr-TR" sz="2200" b="1" dirty="0" smtClean="0"/>
          </a:p>
          <a:p>
            <a:pPr algn="just">
              <a:buNone/>
            </a:pPr>
            <a:r>
              <a:rPr lang="tr-TR" sz="2200" dirty="0" smtClean="0"/>
              <a:t>1 Taraflardan herhangi biri, başka bir tarafın ulusal sınırları içinde bulunan bir bilgisayar sistemi aracılığıyla saklanan ve talepte bulunan Tarafın araştırma, erişim, el koyma ya da benzer şekilde elde tutma amacıyla karşılıklı yardım talebine </a:t>
            </a:r>
            <a:r>
              <a:rPr lang="tr-TR" sz="2200" b="1" dirty="0" smtClean="0">
                <a:solidFill>
                  <a:srgbClr val="FF0000"/>
                </a:solidFill>
              </a:rPr>
              <a:t>konu etmeyi düşündüğü </a:t>
            </a:r>
            <a:r>
              <a:rPr lang="tr-TR" sz="2200" dirty="0" smtClean="0"/>
              <a:t>ya da açıklanmasını talep edeceği </a:t>
            </a:r>
            <a:r>
              <a:rPr lang="tr-TR" sz="2200" b="1" dirty="0" smtClean="0">
                <a:solidFill>
                  <a:srgbClr val="FF0000"/>
                </a:solidFill>
              </a:rPr>
              <a:t>verilerin korunması işleminin hızlandırılmasını</a:t>
            </a:r>
            <a:r>
              <a:rPr lang="tr-TR" sz="2200" dirty="0" smtClean="0"/>
              <a:t> söz konusu Taraftan talep edebilir.</a:t>
            </a:r>
            <a:endParaRPr lang="tr-TR" sz="2200" dirty="0"/>
          </a:p>
        </p:txBody>
      </p:sp>
    </p:spTree>
    <p:extLst>
      <p:ext uri="{BB962C8B-B14F-4D97-AF65-F5344CB8AC3E}">
        <p14:creationId xmlns:p14="http://schemas.microsoft.com/office/powerpoint/2010/main" val="16746816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tr-TR" sz="3200" b="1" dirty="0" smtClean="0"/>
              <a:t>Anket sorusu</a:t>
            </a:r>
            <a:endParaRPr lang="en-GB" sz="3200" b="1" dirty="0"/>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894613826"/>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0113461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16607</TotalTime>
  <Words>5392</Words>
  <Application>Microsoft Office PowerPoint</Application>
  <PresentationFormat>Ekran Gösterisi (4:3)</PresentationFormat>
  <Paragraphs>659</Paragraphs>
  <Slides>39</Slides>
  <Notes>35</Notes>
  <HiddenSlides>0</HiddenSlides>
  <MMClips>0</MMClips>
  <ScaleCrop>false</ScaleCrop>
  <HeadingPairs>
    <vt:vector size="6" baseType="variant">
      <vt:variant>
        <vt:lpstr>Kullanılan Yazı Tipleri</vt:lpstr>
      </vt:variant>
      <vt:variant>
        <vt:i4>9</vt:i4>
      </vt:variant>
      <vt:variant>
        <vt:lpstr>Tema</vt:lpstr>
      </vt:variant>
      <vt:variant>
        <vt:i4>1</vt:i4>
      </vt:variant>
      <vt:variant>
        <vt:lpstr>Slayt Başlıkları</vt:lpstr>
      </vt:variant>
      <vt:variant>
        <vt:i4>39</vt:i4>
      </vt:variant>
    </vt:vector>
  </HeadingPairs>
  <TitlesOfParts>
    <vt:vector size="49" baseType="lpstr">
      <vt:lpstr>MS PGothic</vt:lpstr>
      <vt:lpstr>MS PGothic</vt:lpstr>
      <vt:lpstr>Arial</vt:lpstr>
      <vt:lpstr>Arial Narrow</vt:lpstr>
      <vt:lpstr>Calibri</vt:lpstr>
      <vt:lpstr>Segoe UI</vt:lpstr>
      <vt:lpstr>Times New Roman</vt:lpstr>
      <vt:lpstr>Verdana</vt:lpstr>
      <vt:lpstr>Wingdings</vt:lpstr>
      <vt:lpstr>Office Theme</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ERENOGLU CONSULTANCY TRANSLATION</dc:creator>
  <dc:description>ERENOGLU CONSULTANCY TRANSLATION_x000d_
GSM    : (+90 532) 235 58 23_x000d_
Tel         : (+90 312) 441 91 00 (pbx)_x000d_
Web      : www.erenoglu.com.tr_x000d_
e-mail   : erenoglu@erenoglu.com.tr_x000d_
ANKARA – TURKIYE (TURKEY)_x000d_
</dc:description>
  <cp:lastModifiedBy>CP</cp:lastModifiedBy>
  <cp:revision>574</cp:revision>
  <dcterms:created xsi:type="dcterms:W3CDTF">2012-01-25T15:22:10Z</dcterms:created>
  <dcterms:modified xsi:type="dcterms:W3CDTF">2021-04-11T23:00:08Z</dcterms:modified>
</cp:coreProperties>
</file>